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445" r:id="rId2"/>
    <p:sldId id="1374" r:id="rId3"/>
    <p:sldId id="2377" r:id="rId4"/>
    <p:sldId id="2378" r:id="rId5"/>
    <p:sldId id="2379" r:id="rId6"/>
    <p:sldId id="1468" r:id="rId7"/>
    <p:sldId id="1474" r:id="rId8"/>
    <p:sldId id="2328" r:id="rId9"/>
    <p:sldId id="2373" r:id="rId10"/>
    <p:sldId id="2329" r:id="rId11"/>
    <p:sldId id="2330" r:id="rId12"/>
    <p:sldId id="1489" r:id="rId13"/>
    <p:sldId id="1487" r:id="rId14"/>
    <p:sldId id="1491" r:id="rId15"/>
    <p:sldId id="1490" r:id="rId16"/>
    <p:sldId id="1551" r:id="rId17"/>
    <p:sldId id="1552" r:id="rId18"/>
    <p:sldId id="1553" r:id="rId19"/>
    <p:sldId id="1496" r:id="rId20"/>
    <p:sldId id="1497" r:id="rId21"/>
    <p:sldId id="2331" r:id="rId22"/>
    <p:sldId id="1554" r:id="rId23"/>
    <p:sldId id="2332" r:id="rId24"/>
    <p:sldId id="1501" r:id="rId25"/>
    <p:sldId id="2333" r:id="rId26"/>
    <p:sldId id="1504" r:id="rId27"/>
    <p:sldId id="1556" r:id="rId28"/>
    <p:sldId id="2319" r:id="rId29"/>
    <p:sldId id="2335" r:id="rId30"/>
    <p:sldId id="2336" r:id="rId31"/>
    <p:sldId id="2337" r:id="rId32"/>
    <p:sldId id="2338" r:id="rId33"/>
    <p:sldId id="1560" r:id="rId34"/>
    <p:sldId id="2339" r:id="rId35"/>
    <p:sldId id="2318" r:id="rId36"/>
    <p:sldId id="2340" r:id="rId37"/>
    <p:sldId id="1516" r:id="rId38"/>
    <p:sldId id="1517" r:id="rId39"/>
    <p:sldId id="2341" r:id="rId40"/>
    <p:sldId id="2322" r:id="rId41"/>
    <p:sldId id="2342" r:id="rId42"/>
    <p:sldId id="1509" r:id="rId43"/>
    <p:sldId id="1510" r:id="rId44"/>
    <p:sldId id="1557" r:id="rId45"/>
    <p:sldId id="1512" r:id="rId46"/>
    <p:sldId id="2343" r:id="rId47"/>
    <p:sldId id="1514" r:id="rId48"/>
    <p:sldId id="2344" r:id="rId49"/>
    <p:sldId id="1521" r:id="rId50"/>
    <p:sldId id="1561" r:id="rId51"/>
    <p:sldId id="2345" r:id="rId52"/>
    <p:sldId id="2324" r:id="rId53"/>
    <p:sldId id="2316" r:id="rId54"/>
    <p:sldId id="2346" r:id="rId55"/>
    <p:sldId id="2347" r:id="rId56"/>
    <p:sldId id="2348" r:id="rId57"/>
    <p:sldId id="2349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66" autoAdjust="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0-05-02T10:15:35.3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13005 5938 400 0,'0'4'7'0,"0"-8"0"16,0 4 3-16,0 0-2 0,0 0-1 0,0 0-6 0,0 0 3 15,0 0-2-15,0 0-1 0,0 0 0 0,0 0-1 16,0 0 4-16,0 0-4 0,0 0 3 0,0 0-2 0,0 0 2 15,0 0-2-15,0 0 2 0,0 0 0 0,0 0-2 16,0 0 2-16,0 0 0 0,0 0 0 0,0 0-4 16,0 0-2-16,0-3 1 0,0 3 0 0,0 0 0 0,0 0 1 15,0 0 0-15,0 0 3 0,0 0 2 0,0 0 0 16,0 0 0-16,0-4-1 0,0 4 0 0,0 0 0 16,0 0 0-16,0 0-1 0,0 0 0 0,0 0 0 0,0 0 0 15,0 0-6-15,0 0 1 0,0 0 1 0,0 0 5 16,0 0-5-16,0 0 0 0,0 0 0 0,0 0 1 0,0 0 0 15,0 0 0-15,0-4 0 0,0 4 0 0,0 0 0 0,0 0 0 16,0 0 1-16,0 0 0 0,0 0 5 0,0 0-6 16,0 0 5-16,0 0 0 0,0 0-6 0,0 0 1 15,0 0-1-15,0 0 1 0,0 0 0 0,0 0 0 0,0 0 0 16,0 0 0-16,0 0 0 0,0 0 1 0,0 0-1 16,0 0 4-16,0 0 2 0,0 0-4 0,0 0-2 0,0 0 5 15,0 0-6-15,0 0 0 0,0 0 1 0,0 0 0 16,0 0 0-16,0 0 0 0,0 0 0 0,0 0 0 15,0 0 0-15,0 0 1 0,0 0 0 0,0 0 0 0,0 0 0 16,0 0 0-16,0 0 3 0,0 0 2 0,0 0-1 16,0 0-3-16,0 0-3 0,0 0 0 0,0 0 6 0,0 0-1 15,0 0-5-15,0 0 0 0,0 0 0 0,0 0 0 16,0 4 1-16,0-4 0 0,0 4 0 0,0-4 0 16,0 3 0-16,0 1 1 0,0-4-1 0,0 4 6 0,0-1-1 15,0 1 0-15,0-4 0 0,0 3-1 0,0-6-5 16,0 6 0-16,0-3 6 0,0 0-1 0,0 0 0 0,0 0-1 15,0 0-5-15,0 0 0 0,0 0 6 0,0 0 0 16,0 0-1-16,0 0-5 0,0 0 3 0,0 0 2 0,0 0 0 16,0 0 0-16,0 0-3 0,0 0 3 0,0 0-1 15,0 0-5-15,0 0 6 0,0 0-1 0,0 0-5 16,0 0 6-16,0 0 0 0,0 0-1 0,0 0-5 0,0 0 6 16,0 0-1-16,0 0 0 0,0 4 0 0,0-4-2 15,0 4 2-15,0-1-3 0,0-3-2 0,8 8 0 0,-8-5 0 16,0 2 7-16,0-2-6 0,6 0 0 0,-6 1 1 15,0 0 5-15,6-1-2 0,-6 1 1 0,0 0 0 0,-6-4 0 16,12 3 0-16,-6-3-2 0,-6 0-4 0,6 0 6 16,0 0-5-16,0 0 2 0,0 0 1 0,0-3 2 0,0 3-2 15,0 0 2-15,0 3 0 0,0-3-5 0,0-3 5 16,0 3 0-16,0 0 0 0,0 0-1 0,0 0 0 0,0 0 0 16,0 0 0-16,0 0 0 0,0 0 0 0,0 0-6 15,0 0 1-15,0 0 0 0,0 0 1 0,0 0 0 16,0 0 0-16,0 0 1 0,0 0 5 0,0 0-2 0,0 0 2 15,0 0-1-15,0 0-2 0,0 0 2 0,0 0 0 16,0 0 0-16,0 0-1 0,0 0-5 0,0 0 6 0,0 3-6 16,0-3 6-16,6 0-6 0,-6 0 1 0,0 0 0 15,0 0 6-15,0 0-1 0,0 0-2 0,0 0-1 16,0 0-2-16,0 0 0 0,0 0 1 0,0 0 0 0,0 0 0 16,0 0 0-16,0 0 6 0,0 0-6 0,0 0 0 15,0 0 0-15,0 0 1 0,0 0 5 0,0 0 0 0,0 0-6 16,0 0 0-16,0 0 0 0,0 0 0 0,0 0 1 15,0 0 0-15,0 0 0 0,0 0 0 0,0 0 0 16,0 0 0-16,0 0 6 0,0 0-6 0,0 0 0 0,0 0 3 16,0 0 2-16,0 0-5 0,0 0 0 0,0 0 0 15,0 0 0-15,0 0 0 0,0 0 0 0,0 0 3 0,0 0 3 16,0 0-6-16,0 0 0 0,0 0 0 0,0 0 0 0,0 0 0 16,0 0 6-16,0 0-3 0,0 0-1 0,0 0 3 15,0 0-6-15,0 0 4 0,0 0 2 0,0 0-1 16,0 0-1-16,0 0 0 0,0 0 0 0,0 0 0 0,0 0 0 15,0 0-1-15,0 0 0 0,0 0-5 0,0 0 0 16,0 0 0-16,0 0 1 0,0 0 3 0,0 0-2 0,0 0 0 16,0 0 3-16,0 0 2 0,0 0 0 0,0 0 0 15,0 0-1-15,0 0 0 0,0 0 0 0,0 0-5 16,0 0 0-16,0 0 6 0,0 0-1 0,0 0-5 0,0 0 3 16,0 0 2-16,0 0-3 0,0 0 3 0,0 0 0 15,0 0-2-15,0 0-3 0,0 0 5 0,0 0 0 16,0 0 0-16,0 0-1 0,0 0-5 0,0 0 0 0,0 0 6 15,0 0 0-15,0 0 0 0,0 0-6 0,0 0 6 16,0 0 0-16,0 0-6 0,0 0 1 0,0 0 5 0,0 0-3 16,0 0-2-16,0 0 6 0,0 0-4 0,0 0-2 15,0 0 6-15,0 0-1 0,0 0-5 0,0 0 5 0,0 0 0 16,0 0 0-16,0 0-2 0,0 0 2 0,0 0 0 16,0 0-1-16,0 0 0 0,0 0 0 0,0 0 0 15,0 0 0-15,0 0 0 0,0 0-6 0,0 0 6 0,0 0 0 16,0 0 0-16,0 0 0 0,0 0-6 0,0 0 6 15,0 0-5-15,0 0 6 0,0 0-1 0,0 0 0 0,0 0 0 16,0 0 0-16,0 0 0 0,0 0-1 0,0 0 1 0,0 0 0 16,0 0-6-16,0 0 1 0,0 0 0 0,0 0 0 15,0 0 1-15,0 0 6 0,0 0-3 0,0 0 2 16,0 0 0-16,0 0 0 0,0 0-6 0,0 0 0 0,0 0 1 16,0 0 6-16,0 0 0 0,0 0-4 0,0 0-2 15,0 0 3-15,0 0 3 0,0 0-1 0,0 0 0 0,0 0 0 16,0 0-5-16,0 0 5 0,0 0 0 0,0 0-5 15,0 0 5-15,0 0-2 0,0 0 2 0,0 0-2 16,0 0 2-16,0-3-1 0,0 3-2 0,0 0-3 0,0-4 3 16,0 4 3-16,0-4-2 0,0 1 2 0,0 3-6 15,0-4 6-15,0 0 0 0,0 4-6 0,0-3 6 16,0 3 0-16,0 0-6 0,0-3 6 0,0 3-5 0,0 0 5 16,0 0 0-16,0 0-3 0,0-5 2 0,0 10 1 15,0-5-1-15,0 0 0 0,0 0-5 0,0 0 0 0,0 0 0 16,0 0 1-16,0 0 0 0,0 0 1 0,0 0 0 15,0 0 0-15,0 0 6 0,0 0-1 0,0 0 0 0,0 0-1 16,0 0 0-16,0 0 0 0,0 0 0 0,0 0-4 16,0 0-2-16,0 0 1 0,0 0 0 0,0 0 0 15,0 0 6-15,0 0 0 0,0-5-1 0,0 2 0 0,0 3 0 16,0-4 0-16,0 0-1 0,0 1 1 0,0 3-1 16,0-4 0-16,0 0 0 0,0 1 0 0,0 3 0 0,0 0-6 15,0 0 6-15,0 0 0 0,0 0 0 0,0 0-5 16,0-4 0-16,0 4 1 0,0 0 5 0,0 0 0 15,6 0-5-15,-6 0 0 0,0 0 6 0,0-3-3 0,0 3-3 0,0 0 6 16,0 3-4-16,-6-3 3 0,6 0-5 16,0-3 6-16,0 3-6 0,0 0 0 0,0 0 6 0,0 0 0 15,0 0-6-15,0 0 0 0,0 0 3 0,0 0 0 0,0 0 3 16,0 0 0-16,0 0-1 0,0 0 0 0,0 0-6 16,0 0 0-16,0 0 1 0,0 0 0 0,0 0 1 15,0 0 0-15,0 0 0 0,0 0 0 0,0 0 1 0,0 0-1 16,0 0 0-16,0 0 6 0,0 0-1 0,0 0 0 15,0 0-5-15,0 0-1 0,0 0 6 0,0 0 0 16,0 0-1-16,0 0-3 0,0 0-2 0,0 0 6 0,0 0-1 16,0 3 0-16,0-3 0 0,0 0-1 0,0 0-5 15,0 4 4-15,0-4 2 0,0 0 0 0,0 0-6 0,6 0 0 16,-6 0 4-16,0 0 2 0,0 0 0 0,0 0 0 16,0 0 0-16,0 0-1 0,0 0 0 0,0 0-5 0,0 0 0 15,0 0 6-15,0 0 0 0,0 0-1 0,0 0 0 16,0 0 0-16,0 0 0 0,0 0 0 0,0 0 0 0,0 0 0 15,0 0-6-15,0 0 4 0,0 0 2 0,0 0 0 16,0 0 0-16,0 0 0 0,0 0 0 0,0 0 0 16,0 0-1-16,0 0 0 0,0 0 0 0,0 0 0 0,0 0 0 15,0 0 0-15,0 3 0 0,0-3 0 0,0 0-5 16,0 0 6-16,0 4 0 0,7-4 0 0,-7 0-1 0,0 0 1 16,0 0 0-16,7 4-1 0,-7-4 0 0,0 3 0 15,0-3 1-15,0 0-6 0,0 4 1 0,0-4 5 16,0 4 0-16,0-4 0 0,0 3-5 0,0-6 1 0,0 6 0 15,6 2 0-15,-6-2 6 0,-6 0 0 0,12 1-1 0,-6 3 0 16,0-3 0-16,0 0 0 0,0-1-3 0,0 1 3 16,0-4-1-16,0 5-5 0,0-5 4 0,0 0-3 0,0 0 6 15,0 0-1-15,0 0 0 0,0-5 0 0,0 10-5 16,0-10 6-16,0 10-3 0,0-5 2 0,0 0-5 16,0 0 5-16,0 0 0 0,0-5-2 0,0 5 2 0,0 0-2 15,0 0 2-15,0 0-6 0,0 0 3 0,0 0 3 16,0 0-2-16,0 0 0 0,0 0 2 0,0 0 0 15,0 0-6-15,0 0 6 0,0 0-3 0,-6 0 3 0,6 0 0 16,0 0-6-16,0 0 6 0,0 0-5 0,0 0 3 16,-7 0 2-16,7 0-3 0,0 0 0 0,0 0 1 0,0 0 0 15,0 0 2-15,0 0-2 0,0 0-1 0,0 0 1 16,0 0 2-16,0 0-2 0,0 0 0 0,0 0-1 0,0 0 1 16,0 0 0-16,0 0 2 0,0 0-2 0,0 0 0 15,0 0 0-15,0 0 0 0,0 0 0 0,0 0 0 16,0 0 0-16,0 0 0 0,0 0 0 0,0 0 2 0,0 0-5 15,0 0 5-15,0 0-3 0,0 0 3 0,0 0-2 16,0 0 0-16,0 0 2 0,0 0-3 0,0 0 0 0,0 0 1 16,0 0 2-16,0 0-3 0,0 0-1 0,0 0 1 0,0 0 3 15,0 0-2-15,0 0 0 0,0 0 0 0,0 0 0 16,0 0 0-16,0 0 0 0,0 0 0 0,0 0 0 16,0 0 0-16,0 0-3 0,0 0 3 0,0 0 0 0,0 0 1 15,0 0 0-15,0 0-1 0,0 0 0 0,0 0-3 16,0 0 4-16,0 0 0 0,0 0-1 0,0 0-3 0,0 0 3 15,0 0 3-15,0 0-6 0,0 0 6 0,0 0-6 16,0-4 4-16,0 4 0 0,0 0-4 0,0-3 3 16,0 6 1-16,0-6-3 0,0 3 3 0,0 0 0 0,0 0-3 15,0 0 2-15,0 0 0 0,0 0 0 0,0 0 0 16,0 0 1-16,0 0 0 0,0 0-1 0,0 0 0 0,0 0-3 16,0 0 3-16,0 0 0 0,0 0 0 0,0 0 0 15,0 0 0-15,0 0-1 0,0 0 1 0,0 0 0 16,0 0-1-16,0 0 3 0,0 0-2 0,0 0 2 0,0 0-2 15,0 0 2-15,0 0-4 0,0 0 4 0,0 0-2 16,0 0 2-16,0 0-3 0,0 0 2 0,0 0-5 0,0 0 6 16,0 0-3-16,0 0 3 0,0 0-3 0,0 0 2 15,0 0 0-15,0 0-6 0,0 0 6 0,0 0-6 0,0 0 1 16,0 0 3-16,0 0 2 0,0 0-1 0,0 0 0 16,0-4-3-16,0 4 2 0,0 0 0 0,0 0 0 0,0 0-3 15,0 0-2-15,7 0 0 0,-7 0 0 0,6 0-5 16,1 0 4-16,-1 4-5 0,8-1-4 0,-2 8-2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65E74C-0388-460B-8A1A-12262F716AB4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12EA6-5A00-4649-A385-8C3D605DC7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41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>
            <a:extLst>
              <a:ext uri="{FF2B5EF4-FFF2-40B4-BE49-F238E27FC236}">
                <a16:creationId xmlns:a16="http://schemas.microsoft.com/office/drawing/2014/main" id="{2214FF63-7E78-4CEA-B78B-294BDB7C41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>
            <a:extLst>
              <a:ext uri="{FF2B5EF4-FFF2-40B4-BE49-F238E27FC236}">
                <a16:creationId xmlns:a16="http://schemas.microsoft.com/office/drawing/2014/main" id="{999858BC-515F-4514-A470-A99FA05D13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124" name="灯片编号占位符 3">
            <a:extLst>
              <a:ext uri="{FF2B5EF4-FFF2-40B4-BE49-F238E27FC236}">
                <a16:creationId xmlns:a16="http://schemas.microsoft.com/office/drawing/2014/main" id="{DB2CFB14-3F96-47B7-9206-1409F9E89C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22AA93-F3F5-44B4-89DC-39F3993E7439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479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147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794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09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zh-CN" altLang="en-US"/>
              <a:t>动态规划</a:t>
            </a:r>
          </a:p>
        </p:txBody>
      </p:sp>
    </p:spTree>
    <p:extLst>
      <p:ext uri="{BB962C8B-B14F-4D97-AF65-F5344CB8AC3E}">
        <p14:creationId xmlns:p14="http://schemas.microsoft.com/office/powerpoint/2010/main" val="4243887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025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137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311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677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090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372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2599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334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203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996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073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373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1961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9687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0874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984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924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131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7119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729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808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3556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4310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265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0721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6945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0202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735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8867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9896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0358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953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393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0007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0783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0472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1285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7870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502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6548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6644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0874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2538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6227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400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8907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8716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041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008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298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363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363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38839-3093-4729-8FEC-B8F7E98C0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6451D4-D3E9-4B1A-95FF-7D3B8AF5E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3796E7-D825-4C6E-BB57-A7CD8789F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09B286-5F09-4022-9FBE-42A79B112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B49831-1415-4A89-9C0F-0B710298F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948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DB03DE-A4A4-4F0A-A9BD-028DD3FCE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4C1679-A24E-4034-B873-263855CD3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D25EB0-BC97-43A3-83EE-556D5C864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A40581-EA82-4D2B-98B5-74D4D112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9EE154-45E0-4D8D-8A71-8D4CF08FF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673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CEE343A-5B65-4716-95F1-9E48DCD8C9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6F6630-FD54-4703-A7DD-DF2E514B5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43D9D7-7F8E-4C14-8CA9-F338013DD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1EEFCF-892B-49DF-A6EE-D431C832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F0452-FBD7-4399-AEDE-FC430C2E6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282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D73D5CAC-F429-4F2F-9F7B-6223C359040B}"/>
              </a:ext>
            </a:extLst>
          </p:cNvPr>
          <p:cNvSpPr txBox="1"/>
          <p:nvPr userDrawn="1"/>
        </p:nvSpPr>
        <p:spPr>
          <a:xfrm>
            <a:off x="76200" y="117475"/>
            <a:ext cx="1701800" cy="676275"/>
          </a:xfrm>
          <a:prstGeom prst="rect">
            <a:avLst/>
          </a:prstGeom>
          <a:noFill/>
        </p:spPr>
        <p:txBody>
          <a:bodyPr lIns="121900" tIns="60949" rIns="121900" bIns="60949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598" b="1" spc="-150" dirty="0">
                <a:solidFill>
                  <a:schemeClr val="accent1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3598" b="1" spc="-150" dirty="0">
              <a:solidFill>
                <a:schemeClr val="accent1"/>
              </a:solidFill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44DE135-33BF-4676-B43F-8AA62673A58B}"/>
              </a:ext>
            </a:extLst>
          </p:cNvPr>
          <p:cNvCxnSpPr/>
          <p:nvPr userDrawn="1"/>
        </p:nvCxnSpPr>
        <p:spPr>
          <a:xfrm>
            <a:off x="1562100" y="693738"/>
            <a:ext cx="10629900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65028"/>
      </p:ext>
    </p:extLst>
  </p:cSld>
  <p:clrMapOvr>
    <a:masterClrMapping/>
  </p:clrMapOvr>
  <p:transition spd="slow" advTm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F371C-923A-4556-89D9-6D9283A0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F452F5-C1B4-4538-A3E8-6DDD4E3FA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AD3449-79F7-4668-B887-D81CE8C88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D3B59D-BF5B-4DBC-9568-C8AAA663B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140E4E-BBD4-4D8B-98E4-EA30CF02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86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BCA1D-712E-4F01-BAE5-8839C0DA0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AE37AA-2A2A-48D0-8688-D6F59D667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0A6700-85CF-420A-ABAE-FF91735ED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62237A-DAB1-4E98-8B5B-CC1845DB6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5D0C69-48ED-4B44-A7D1-9AE23383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40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06A286-E7EE-4D49-B4B0-76832A509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139823-13D0-4FEF-A29A-E79B58662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9679F6-6354-42A0-8470-199F28220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8206FB-A032-418A-BB97-4CE861AB4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238BE2-4D63-4513-89E9-8162B99BA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67CBF8-AFBC-4D68-AF29-C94A97009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45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09053-D199-4CC7-98FA-E112AB4B4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2E4443-2D08-45C3-A860-96FD1AF4F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96351A-C85B-412D-9175-4D3FD33ED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91DAADB-9A7A-4973-AE1B-CED0F83089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2AFD96D-F559-4505-952C-8BA09BFA93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05D621F-C4F8-4B34-A7F6-16826D050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1B6E70F-70C0-4744-BA5C-79003E6B7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1C0EED7-721D-410A-8683-671A021E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760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905F9F-E778-4AF2-97CA-47B468DCD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461C9F-E0FE-424D-BAD5-9433FCE03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C30F9B-24B1-4F3C-B51F-EF11DC105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1B3E22-D4E5-4B77-801C-2F976DDDF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25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BE8AAB-8A93-4DA4-91BB-AA1694AF7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338EE8-71EA-462E-A54F-FCC3FC6F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7FFFDF-496B-4AE6-A7F6-4838B6C69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825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B799E-158D-4F13-B1D8-75C44E562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B3B7AF-9C05-48B9-B50C-1D3595D5E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F83C59-6E43-49DE-9EA3-A9A734C2F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972035-E581-4546-A646-9CE73C3E3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16B245-4FB7-4C26-88C6-480F93289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EA37DF-1C3E-4187-9F19-56F9CF40D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317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9CBD2-48C7-4DD4-85B9-665DB9CA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43F06E-1C36-4C66-9E8E-1B38D38BBD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2AACA3-D5EA-4976-B46A-426D9DD6B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97B16B-9109-428A-AA9F-6433D823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A6ED09-92F3-4027-B4D7-6B8809BE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EE1814-E277-48BF-A37C-B8DC23077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023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1591E61-2795-47C4-BFA6-697F942D9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4E90BB-9C04-4BA4-8EBF-3BD6F7FF9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86B6A8-6B45-45E5-A763-39B87EACB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54364-00D7-41EA-9F35-087FAD37449B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F0F76C-578E-4398-A65C-C96041DE22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81C9BE-7819-4C7C-BFE7-801F21DF3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031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NULL"/><Relationship Id="rId4" Type="http://schemas.openxmlformats.org/officeDocument/2006/relationships/customXml" Target="../ink/ink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oleObject" Target="../embeddings/oleObject3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7.bin"/><Relationship Id="rId12" Type="http://schemas.openxmlformats.org/officeDocument/2006/relationships/image" Target="../media/image25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6.bin"/><Relationship Id="rId11" Type="http://schemas.openxmlformats.org/officeDocument/2006/relationships/oleObject" Target="../embeddings/oleObject9.bin"/><Relationship Id="rId5" Type="http://schemas.openxmlformats.org/officeDocument/2006/relationships/image" Target="../media/image22.wmf"/><Relationship Id="rId10" Type="http://schemas.openxmlformats.org/officeDocument/2006/relationships/image" Target="../media/image24.wmf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8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30.wmf"/><Relationship Id="rId18" Type="http://schemas.openxmlformats.org/officeDocument/2006/relationships/oleObject" Target="../embeddings/oleObject17.bin"/><Relationship Id="rId26" Type="http://schemas.openxmlformats.org/officeDocument/2006/relationships/oleObject" Target="../embeddings/oleObject21.bin"/><Relationship Id="rId3" Type="http://schemas.openxmlformats.org/officeDocument/2006/relationships/image" Target="../media/image1.png"/><Relationship Id="rId21" Type="http://schemas.openxmlformats.org/officeDocument/2006/relationships/image" Target="../media/image34.wmf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14.bin"/><Relationship Id="rId17" Type="http://schemas.openxmlformats.org/officeDocument/2006/relationships/image" Target="../media/image32.wmf"/><Relationship Id="rId25" Type="http://schemas.openxmlformats.org/officeDocument/2006/relationships/image" Target="../media/image36.wmf"/><Relationship Id="rId2" Type="http://schemas.openxmlformats.org/officeDocument/2006/relationships/notesSlide" Target="../notesSlides/notesSlide43.xml"/><Relationship Id="rId16" Type="http://schemas.openxmlformats.org/officeDocument/2006/relationships/oleObject" Target="../embeddings/oleObject16.bin"/><Relationship Id="rId20" Type="http://schemas.openxmlformats.org/officeDocument/2006/relationships/oleObject" Target="../embeddings/oleObject18.bin"/><Relationship Id="rId29" Type="http://schemas.openxmlformats.org/officeDocument/2006/relationships/image" Target="../media/image38.wmf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29.wmf"/><Relationship Id="rId24" Type="http://schemas.openxmlformats.org/officeDocument/2006/relationships/oleObject" Target="../embeddings/oleObject20.bin"/><Relationship Id="rId5" Type="http://schemas.openxmlformats.org/officeDocument/2006/relationships/image" Target="../media/image26.wmf"/><Relationship Id="rId15" Type="http://schemas.openxmlformats.org/officeDocument/2006/relationships/image" Target="../media/image31.wmf"/><Relationship Id="rId23" Type="http://schemas.openxmlformats.org/officeDocument/2006/relationships/image" Target="../media/image35.wmf"/><Relationship Id="rId28" Type="http://schemas.openxmlformats.org/officeDocument/2006/relationships/oleObject" Target="../embeddings/oleObject22.bin"/><Relationship Id="rId10" Type="http://schemas.openxmlformats.org/officeDocument/2006/relationships/oleObject" Target="../embeddings/oleObject13.bin"/><Relationship Id="rId19" Type="http://schemas.openxmlformats.org/officeDocument/2006/relationships/image" Target="../media/image33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8.wmf"/><Relationship Id="rId14" Type="http://schemas.openxmlformats.org/officeDocument/2006/relationships/oleObject" Target="../embeddings/oleObject15.bin"/><Relationship Id="rId22" Type="http://schemas.openxmlformats.org/officeDocument/2006/relationships/oleObject" Target="../embeddings/oleObject19.bin"/><Relationship Id="rId27" Type="http://schemas.openxmlformats.org/officeDocument/2006/relationships/image" Target="../media/image37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0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4">
            <a:extLst>
              <a:ext uri="{FF2B5EF4-FFF2-40B4-BE49-F238E27FC236}">
                <a16:creationId xmlns:a16="http://schemas.microsoft.com/office/drawing/2014/main" id="{13E189C7-8218-4052-85AE-E01EC1124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3073">
            <a:extLst>
              <a:ext uri="{FF2B5EF4-FFF2-40B4-BE49-F238E27FC236}">
                <a16:creationId xmlns:a16="http://schemas.microsoft.com/office/drawing/2014/main" id="{F7D2571E-1D87-457C-8CCC-C3C98F94D652}"/>
              </a:ext>
            </a:extLst>
          </p:cNvPr>
          <p:cNvSpPr>
            <a:spLocks noGrp="1"/>
          </p:cNvSpPr>
          <p:nvPr/>
        </p:nvSpPr>
        <p:spPr>
          <a:xfrm>
            <a:off x="2390775" y="3140075"/>
            <a:ext cx="7772400" cy="9509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noProof="1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" panose="02010609060101010101" charset="-122"/>
                <a:ea typeface="KaiTi" panose="02010609060101010101" charset="-122"/>
                <a:cs typeface="Times New Roman" panose="02020603050405020304" pitchFamily="2" charset="0"/>
              </a:rPr>
              <a:t>离散数学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noProof="1">
                <a:solidFill>
                  <a:srgbClr val="0066FF"/>
                </a:solidFill>
                <a:latin typeface="Arial Black" panose="020B0A04020102020204" charset="0"/>
                <a:ea typeface="+mn-ea"/>
                <a:cs typeface="Times New Roman" panose="02020603050405020304" pitchFamily="2" charset="0"/>
              </a:rPr>
              <a:t>Discrete Mathematics</a:t>
            </a:r>
          </a:p>
        </p:txBody>
      </p:sp>
      <p:sp>
        <p:nvSpPr>
          <p:cNvPr id="4100" name="矩形 3074">
            <a:extLst>
              <a:ext uri="{FF2B5EF4-FFF2-40B4-BE49-F238E27FC236}">
                <a16:creationId xmlns:a16="http://schemas.microsoft.com/office/drawing/2014/main" id="{AA238628-3C73-45C1-88BF-CA2DFF4F68C6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485900" y="4337050"/>
            <a:ext cx="9104313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endParaRPr lang="zh-CN" altLang="en-US" sz="2400">
              <a:solidFill>
                <a:srgbClr val="0066FF"/>
              </a:solidFill>
              <a:latin typeface="Segoe UI Semibold" panose="020B0702040204020203" pitchFamily="34" charset="0"/>
              <a:ea typeface="宋体" panose="02010600030101010101" pitchFamily="2" charset="-122"/>
            </a:endParaRPr>
          </a:p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endParaRPr lang="zh-CN" altLang="en-US" sz="2400">
              <a:solidFill>
                <a:srgbClr val="0066FF"/>
              </a:solidFill>
              <a:latin typeface="Segoe UI Semibold" panose="020B0702040204020203" pitchFamily="34" charset="0"/>
              <a:ea typeface="宋体" panose="02010600030101010101" pitchFamily="2" charset="-122"/>
            </a:endParaRPr>
          </a:p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2400" b="1">
                <a:solidFill>
                  <a:srgbClr val="A5002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计算机学院 </a:t>
            </a:r>
          </a:p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2400" b="1">
                <a:solidFill>
                  <a:srgbClr val="A5002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吴亦奇  </a:t>
            </a:r>
            <a:r>
              <a:rPr lang="en-US" altLang="zh-CN" sz="2400">
                <a:solidFill>
                  <a:srgbClr val="A50021"/>
                </a:solidFill>
                <a:latin typeface="Segoe UI Semibold" panose="020B0702040204020203" pitchFamily="34" charset="0"/>
                <a:ea typeface="宋体" panose="02010600030101010101" pitchFamily="2" charset="-122"/>
              </a:rPr>
              <a:t>wuyq</a:t>
            </a:r>
            <a:r>
              <a:rPr lang="zh-CN" altLang="en-US" sz="2400">
                <a:solidFill>
                  <a:srgbClr val="A50021"/>
                </a:solidFill>
                <a:latin typeface="Segoe UI Semibold" panose="020B0702040204020203" pitchFamily="34" charset="0"/>
                <a:ea typeface="宋体" panose="02010600030101010101" pitchFamily="2" charset="-122"/>
              </a:rPr>
              <a:t>@cug.edu.cn</a:t>
            </a:r>
            <a:endParaRPr lang="zh-CN" altLang="en-US" sz="3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101" name="内容占位符 3076">
            <a:extLst>
              <a:ext uri="{FF2B5EF4-FFF2-40B4-BE49-F238E27FC236}">
                <a16:creationId xmlns:a16="http://schemas.microsoft.com/office/drawing/2014/main" id="{31156996-2154-42A9-9D69-9E3C40E3A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1052513"/>
            <a:ext cx="9137650" cy="168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21093"/>
      </p:ext>
    </p:extLst>
  </p:cSld>
  <p:clrMapOvr>
    <a:masterClrMapping/>
  </p:clrMapOvr>
  <p:transition spd="slow" advTm="0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标题 5121">
            <a:extLst>
              <a:ext uri="{FF2B5EF4-FFF2-40B4-BE49-F238E27FC236}">
                <a16:creationId xmlns:a16="http://schemas.microsoft.com/office/drawing/2014/main" id="{5A17C800-241B-4A93-8639-677019E0363C}"/>
              </a:ext>
            </a:extLst>
          </p:cNvPr>
          <p:cNvSpPr txBox="1">
            <a:spLocks/>
          </p:cNvSpPr>
          <p:nvPr/>
        </p:nvSpPr>
        <p:spPr>
          <a:xfrm>
            <a:off x="1915160" y="2860675"/>
            <a:ext cx="8361680" cy="1136650"/>
          </a:xfrm>
          <a:prstGeom prst="rect">
            <a:avLst/>
          </a:prstGeom>
          <a:ln>
            <a:noFill/>
            <a:miter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lnSpc>
                <a:spcPct val="135000"/>
              </a:lnSpc>
            </a:pPr>
            <a:r>
              <a:rPr lang="zh-CN" altLang="en-US" sz="4200" b="1" noProof="1">
                <a:solidFill>
                  <a:srgbClr val="CC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2" charset="-122"/>
              </a:rPr>
              <a:t>图</a:t>
            </a:r>
            <a:endParaRPr lang="en-US" altLang="zh-CN" sz="4200" b="1" noProof="1">
              <a:solidFill>
                <a:srgbClr val="CC33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SimHei" panose="02010609060101010101" pitchFamily="2" charset="-122"/>
            </a:endParaRPr>
          </a:p>
          <a:p>
            <a:pPr algn="ctr" fontAlgn="base">
              <a:lnSpc>
                <a:spcPct val="135000"/>
              </a:lnSpc>
            </a:pPr>
            <a:r>
              <a:rPr lang="en-US" altLang="x-none" sz="4200" b="1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Graph</a:t>
            </a:r>
            <a:endParaRPr lang="en-US" altLang="zh-CN" sz="4200" b="1" noProof="1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0661430"/>
      </p:ext>
    </p:extLst>
  </p:cSld>
  <p:clrMapOvr>
    <a:masterClrMapping/>
  </p:clrMapOvr>
  <p:transition spd="slow" advTm="0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pic>
        <p:nvPicPr>
          <p:cNvPr id="5" name="图片 4" descr="Euler_8">
            <a:extLst>
              <a:ext uri="{FF2B5EF4-FFF2-40B4-BE49-F238E27FC236}">
                <a16:creationId xmlns:a16="http://schemas.microsoft.com/office/drawing/2014/main" id="{073D1FCE-4F8B-4339-B914-1A045D89D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903" y="1907461"/>
            <a:ext cx="2149475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39939">
            <a:extLst>
              <a:ext uri="{FF2B5EF4-FFF2-40B4-BE49-F238E27FC236}">
                <a16:creationId xmlns:a16="http://schemas.microsoft.com/office/drawing/2014/main" id="{53012EBC-2F54-465E-9624-CD1E7DF6C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047" y="1625367"/>
            <a:ext cx="2556021" cy="377504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39940">
            <a:extLst>
              <a:ext uri="{FF2B5EF4-FFF2-40B4-BE49-F238E27FC236}">
                <a16:creationId xmlns:a16="http://schemas.microsoft.com/office/drawing/2014/main" id="{839A4525-DCCC-4B8F-B5F8-876902BA4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068" y="1625367"/>
            <a:ext cx="2516697" cy="3775046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307186591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29301A-410A-40C3-8F21-F1FF81B0F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51" y="1728787"/>
            <a:ext cx="7439619" cy="362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29449"/>
      </p:ext>
    </p:extLst>
  </p:cSld>
  <p:clrMapOvr>
    <a:masterClrMapping/>
  </p:clrMapOvr>
  <p:transition spd="slow" advTm="0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标题 82945"/>
          <p:cNvSpPr>
            <a:spLocks noGrp="1"/>
          </p:cNvSpPr>
          <p:nvPr/>
        </p:nvSpPr>
        <p:spPr>
          <a:xfrm>
            <a:off x="2542540" y="274955"/>
            <a:ext cx="8166100" cy="414020"/>
          </a:xfrm>
          <a:prstGeom prst="rect">
            <a:avLst/>
          </a:prstGeom>
        </p:spPr>
        <p:txBody>
          <a:bodyPr anchor="ctr"/>
          <a:lstStyle>
            <a:lvl1pPr marL="0" lvl="0" indent="0" algn="ctr" defTabSz="91440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zh-CN" altLang="en-US" sz="3200" dirty="0">
              <a:solidFill>
                <a:srgbClr val="3333F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98" y="148590"/>
            <a:ext cx="4913152" cy="40205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6CFB5C3-0320-4998-832B-63E6CA07A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984" y="592180"/>
            <a:ext cx="5773024" cy="264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82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E051E9-7420-447E-A2B7-EBE5E0B38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9727" y="1455738"/>
            <a:ext cx="7195008" cy="448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19645"/>
      </p:ext>
    </p:extLst>
  </p:cSld>
  <p:clrMapOvr>
    <a:masterClrMapping/>
  </p:clrMapOvr>
  <p:transition spd="slow" advTm="0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BF0288-0D3F-49D1-BF86-CBC458E74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94" y="1917304"/>
            <a:ext cx="4406614" cy="33103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4EEC6AD-1720-4A44-AB06-A376D20C8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17304"/>
            <a:ext cx="4413980" cy="331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59074"/>
      </p:ext>
    </p:extLst>
  </p:cSld>
  <p:clrMapOvr>
    <a:masterClrMapping/>
  </p:clrMapOvr>
  <p:transition spd="slow" advTm="0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B2751F-6C09-4B3B-B736-B2888BE0B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405" y="1760785"/>
            <a:ext cx="3657600" cy="194468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41D4F1EC-55EB-46D9-B063-6CBC1BB0BFF0}"/>
              </a:ext>
            </a:extLst>
          </p:cNvPr>
          <p:cNvGrpSpPr/>
          <p:nvPr/>
        </p:nvGrpSpPr>
        <p:grpSpPr>
          <a:xfrm>
            <a:off x="6587105" y="4065835"/>
            <a:ext cx="2286000" cy="1974886"/>
            <a:chOff x="0" y="0"/>
            <a:chExt cx="2880" cy="2873"/>
          </a:xfrm>
        </p:grpSpPr>
        <p:grpSp>
          <p:nvGrpSpPr>
            <p:cNvPr id="6" name="组合 38917">
              <a:extLst>
                <a:ext uri="{FF2B5EF4-FFF2-40B4-BE49-F238E27FC236}">
                  <a16:creationId xmlns:a16="http://schemas.microsoft.com/office/drawing/2014/main" id="{44547611-5050-41DF-9281-8D06059A3278}"/>
                </a:ext>
              </a:extLst>
            </p:cNvPr>
            <p:cNvGrpSpPr/>
            <p:nvPr/>
          </p:nvGrpSpPr>
          <p:grpSpPr>
            <a:xfrm>
              <a:off x="0" y="0"/>
              <a:ext cx="2880" cy="2873"/>
              <a:chOff x="0" y="0"/>
              <a:chExt cx="2880" cy="2873"/>
            </a:xfrm>
          </p:grpSpPr>
          <p:grpSp>
            <p:nvGrpSpPr>
              <p:cNvPr id="11" name="组合 38918">
                <a:extLst>
                  <a:ext uri="{FF2B5EF4-FFF2-40B4-BE49-F238E27FC236}">
                    <a16:creationId xmlns:a16="http://schemas.microsoft.com/office/drawing/2014/main" id="{74E4030C-2CB1-4AE0-8DE6-845C18271D40}"/>
                  </a:ext>
                </a:extLst>
              </p:cNvPr>
              <p:cNvGrpSpPr/>
              <p:nvPr/>
            </p:nvGrpSpPr>
            <p:grpSpPr>
              <a:xfrm>
                <a:off x="160" y="609"/>
                <a:ext cx="2086" cy="1806"/>
                <a:chOff x="0" y="0"/>
                <a:chExt cx="2540" cy="2199"/>
              </a:xfrm>
            </p:grpSpPr>
            <p:grpSp>
              <p:nvGrpSpPr>
                <p:cNvPr id="16" name="组合 38919">
                  <a:extLst>
                    <a:ext uri="{FF2B5EF4-FFF2-40B4-BE49-F238E27FC236}">
                      <a16:creationId xmlns:a16="http://schemas.microsoft.com/office/drawing/2014/main" id="{772034AE-9C59-42EA-92ED-B54FB0C44E5D}"/>
                    </a:ext>
                  </a:extLst>
                </p:cNvPr>
                <p:cNvGrpSpPr/>
                <p:nvPr/>
              </p:nvGrpSpPr>
              <p:grpSpPr>
                <a:xfrm>
                  <a:off x="0" y="116"/>
                  <a:ext cx="769" cy="1927"/>
                  <a:chOff x="0" y="0"/>
                  <a:chExt cx="924" cy="2314"/>
                </a:xfrm>
              </p:grpSpPr>
              <p:grpSp>
                <p:nvGrpSpPr>
                  <p:cNvPr id="20" name="组合 38920">
                    <a:extLst>
                      <a:ext uri="{FF2B5EF4-FFF2-40B4-BE49-F238E27FC236}">
                        <a16:creationId xmlns:a16="http://schemas.microsoft.com/office/drawing/2014/main" id="{044BA185-AE34-4B50-879D-8105383EC230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919" cy="991"/>
                    <a:chOff x="0" y="0"/>
                    <a:chExt cx="919" cy="991"/>
                  </a:xfrm>
                </p:grpSpPr>
                <p:sp>
                  <p:nvSpPr>
                    <p:cNvPr id="24" name="任意多边形 38921">
                      <a:extLst>
                        <a:ext uri="{FF2B5EF4-FFF2-40B4-BE49-F238E27FC236}">
                          <a16:creationId xmlns:a16="http://schemas.microsoft.com/office/drawing/2014/main" id="{6A389AD1-18B2-4311-8387-B13524C6478E}"/>
                        </a:ext>
                      </a:extLst>
                    </p:cNvPr>
                    <p:cNvSpPr/>
                    <p:nvPr/>
                  </p:nvSpPr>
                  <p:spPr>
                    <a:xfrm rot="-8238502">
                      <a:off x="0" y="7"/>
                      <a:ext cx="900" cy="974"/>
                    </a:xfrm>
                    <a:custGeom>
                      <a:avLst/>
                      <a:gdLst/>
                      <a:ahLst/>
                      <a:cxnLst>
                        <a:cxn ang="270">
                          <a:pos x="0" y="0"/>
                        </a:cxn>
                        <a:cxn ang="90">
                          <a:pos x="21526" y="23386"/>
                        </a:cxn>
                        <a:cxn ang="90">
                          <a:pos x="0" y="21600"/>
                        </a:cxn>
                      </a:cxnLst>
                      <a:rect l="0" t="0" r="0" b="0"/>
                      <a:pathLst>
                        <a:path w="21600" h="23386" fill="none">
                          <a:moveTo>
                            <a:pt x="0" y="0"/>
                          </a:moveTo>
                          <a:cubicBezTo>
                            <a:pt x="11929" y="0"/>
                            <a:pt x="21600" y="9671"/>
                            <a:pt x="21600" y="21600"/>
                          </a:cubicBezTo>
                          <a:cubicBezTo>
                            <a:pt x="21600" y="22204"/>
                            <a:pt x="21575" y="22802"/>
                            <a:pt x="21527" y="23387"/>
                          </a:cubicBezTo>
                        </a:path>
                        <a:path w="21600" h="23386" stroke="0">
                          <a:moveTo>
                            <a:pt x="0" y="0"/>
                          </a:moveTo>
                          <a:cubicBezTo>
                            <a:pt x="11929" y="0"/>
                            <a:pt x="21600" y="9671"/>
                            <a:pt x="21600" y="21600"/>
                          </a:cubicBezTo>
                          <a:cubicBezTo>
                            <a:pt x="21600" y="22204"/>
                            <a:pt x="21575" y="22802"/>
                            <a:pt x="21527" y="23387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" name="任意多边形 38922">
                      <a:extLst>
                        <a:ext uri="{FF2B5EF4-FFF2-40B4-BE49-F238E27FC236}">
                          <a16:creationId xmlns:a16="http://schemas.microsoft.com/office/drawing/2014/main" id="{606D0F57-F14A-4A85-9B2A-635BD71776AE}"/>
                        </a:ext>
                      </a:extLst>
                    </p:cNvPr>
                    <p:cNvSpPr/>
                    <p:nvPr/>
                  </p:nvSpPr>
                  <p:spPr>
                    <a:xfrm rot="8238502" flipH="1">
                      <a:off x="19" y="0"/>
                      <a:ext cx="900" cy="991"/>
                    </a:xfrm>
                    <a:custGeom>
                      <a:avLst/>
                      <a:gdLst/>
                      <a:ahLst/>
                      <a:cxnLst>
                        <a:cxn ang="270">
                          <a:pos x="0" y="0"/>
                        </a:cxn>
                        <a:cxn ang="90">
                          <a:pos x="21488" y="23790"/>
                        </a:cxn>
                        <a:cxn ang="90">
                          <a:pos x="0" y="21600"/>
                        </a:cxn>
                      </a:cxnLst>
                      <a:rect l="0" t="0" r="0" b="0"/>
                      <a:pathLst>
                        <a:path w="21600" h="23791" fill="none">
                          <a:moveTo>
                            <a:pt x="0" y="0"/>
                          </a:moveTo>
                          <a:cubicBezTo>
                            <a:pt x="11929" y="0"/>
                            <a:pt x="21600" y="9671"/>
                            <a:pt x="21600" y="21600"/>
                          </a:cubicBezTo>
                          <a:cubicBezTo>
                            <a:pt x="21600" y="22342"/>
                            <a:pt x="21563" y="23075"/>
                            <a:pt x="21490" y="23792"/>
                          </a:cubicBezTo>
                        </a:path>
                        <a:path w="21600" h="23791" stroke="0">
                          <a:moveTo>
                            <a:pt x="0" y="0"/>
                          </a:moveTo>
                          <a:cubicBezTo>
                            <a:pt x="11929" y="0"/>
                            <a:pt x="21600" y="9671"/>
                            <a:pt x="21600" y="21600"/>
                          </a:cubicBezTo>
                          <a:cubicBezTo>
                            <a:pt x="21600" y="22342"/>
                            <a:pt x="21563" y="23075"/>
                            <a:pt x="21490" y="23792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1" name="组合 38923">
                    <a:extLst>
                      <a:ext uri="{FF2B5EF4-FFF2-40B4-BE49-F238E27FC236}">
                        <a16:creationId xmlns:a16="http://schemas.microsoft.com/office/drawing/2014/main" id="{DB00A02C-1937-450D-AFCE-C4CC94E5DCD4}"/>
                      </a:ext>
                    </a:extLst>
                  </p:cNvPr>
                  <p:cNvGrpSpPr/>
                  <p:nvPr/>
                </p:nvGrpSpPr>
                <p:grpSpPr>
                  <a:xfrm>
                    <a:off x="5" y="1323"/>
                    <a:ext cx="919" cy="991"/>
                    <a:chOff x="0" y="0"/>
                    <a:chExt cx="919" cy="991"/>
                  </a:xfrm>
                </p:grpSpPr>
                <p:sp>
                  <p:nvSpPr>
                    <p:cNvPr id="22" name="任意多边形 38924">
                      <a:extLst>
                        <a:ext uri="{FF2B5EF4-FFF2-40B4-BE49-F238E27FC236}">
                          <a16:creationId xmlns:a16="http://schemas.microsoft.com/office/drawing/2014/main" id="{4FB269EC-9115-41F7-A9A5-90E2CD7FFB21}"/>
                        </a:ext>
                      </a:extLst>
                    </p:cNvPr>
                    <p:cNvSpPr/>
                    <p:nvPr/>
                  </p:nvSpPr>
                  <p:spPr>
                    <a:xfrm rot="-8238502">
                      <a:off x="0" y="7"/>
                      <a:ext cx="900" cy="974"/>
                    </a:xfrm>
                    <a:custGeom>
                      <a:avLst/>
                      <a:gdLst/>
                      <a:ahLst/>
                      <a:cxnLst>
                        <a:cxn ang="270">
                          <a:pos x="0" y="0"/>
                        </a:cxn>
                        <a:cxn ang="90">
                          <a:pos x="21526" y="23386"/>
                        </a:cxn>
                        <a:cxn ang="90">
                          <a:pos x="0" y="21600"/>
                        </a:cxn>
                      </a:cxnLst>
                      <a:rect l="0" t="0" r="0" b="0"/>
                      <a:pathLst>
                        <a:path w="21600" h="23386" fill="none">
                          <a:moveTo>
                            <a:pt x="0" y="0"/>
                          </a:moveTo>
                          <a:cubicBezTo>
                            <a:pt x="11929" y="0"/>
                            <a:pt x="21600" y="9671"/>
                            <a:pt x="21600" y="21600"/>
                          </a:cubicBezTo>
                          <a:cubicBezTo>
                            <a:pt x="21600" y="22204"/>
                            <a:pt x="21575" y="22802"/>
                            <a:pt x="21527" y="23387"/>
                          </a:cubicBezTo>
                        </a:path>
                        <a:path w="21600" h="23386" stroke="0">
                          <a:moveTo>
                            <a:pt x="0" y="0"/>
                          </a:moveTo>
                          <a:cubicBezTo>
                            <a:pt x="11929" y="0"/>
                            <a:pt x="21600" y="9671"/>
                            <a:pt x="21600" y="21600"/>
                          </a:cubicBezTo>
                          <a:cubicBezTo>
                            <a:pt x="21600" y="22204"/>
                            <a:pt x="21575" y="22802"/>
                            <a:pt x="21527" y="23387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3" name="任意多边形 38925">
                      <a:extLst>
                        <a:ext uri="{FF2B5EF4-FFF2-40B4-BE49-F238E27FC236}">
                          <a16:creationId xmlns:a16="http://schemas.microsoft.com/office/drawing/2014/main" id="{D38983B0-9B6B-4E1E-883E-F7FE97A855B2}"/>
                        </a:ext>
                      </a:extLst>
                    </p:cNvPr>
                    <p:cNvSpPr/>
                    <p:nvPr/>
                  </p:nvSpPr>
                  <p:spPr>
                    <a:xfrm rot="8238502" flipH="1">
                      <a:off x="19" y="0"/>
                      <a:ext cx="900" cy="991"/>
                    </a:xfrm>
                    <a:custGeom>
                      <a:avLst/>
                      <a:gdLst/>
                      <a:ahLst/>
                      <a:cxnLst>
                        <a:cxn ang="270">
                          <a:pos x="0" y="0"/>
                        </a:cxn>
                        <a:cxn ang="90">
                          <a:pos x="21488" y="23790"/>
                        </a:cxn>
                        <a:cxn ang="90">
                          <a:pos x="0" y="21600"/>
                        </a:cxn>
                      </a:cxnLst>
                      <a:rect l="0" t="0" r="0" b="0"/>
                      <a:pathLst>
                        <a:path w="21600" h="23791" fill="none">
                          <a:moveTo>
                            <a:pt x="0" y="0"/>
                          </a:moveTo>
                          <a:cubicBezTo>
                            <a:pt x="11929" y="0"/>
                            <a:pt x="21600" y="9671"/>
                            <a:pt x="21600" y="21600"/>
                          </a:cubicBezTo>
                          <a:cubicBezTo>
                            <a:pt x="21600" y="22342"/>
                            <a:pt x="21563" y="23075"/>
                            <a:pt x="21490" y="23792"/>
                          </a:cubicBezTo>
                        </a:path>
                        <a:path w="21600" h="23791" stroke="0">
                          <a:moveTo>
                            <a:pt x="0" y="0"/>
                          </a:moveTo>
                          <a:cubicBezTo>
                            <a:pt x="11929" y="0"/>
                            <a:pt x="21600" y="9671"/>
                            <a:pt x="21600" y="21600"/>
                          </a:cubicBezTo>
                          <a:cubicBezTo>
                            <a:pt x="21600" y="22342"/>
                            <a:pt x="21563" y="23075"/>
                            <a:pt x="21490" y="23792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17" name="直接连接符 38926">
                  <a:extLst>
                    <a:ext uri="{FF2B5EF4-FFF2-40B4-BE49-F238E27FC236}">
                      <a16:creationId xmlns:a16="http://schemas.microsoft.com/office/drawing/2014/main" id="{93A0AEC9-7873-4A58-BECC-D23FCF8C418A}"/>
                    </a:ext>
                  </a:extLst>
                </p:cNvPr>
                <p:cNvSpPr/>
                <p:nvPr/>
              </p:nvSpPr>
              <p:spPr>
                <a:xfrm>
                  <a:off x="395" y="1092"/>
                  <a:ext cx="2100" cy="0"/>
                </a:xfrm>
                <a:prstGeom prst="line">
                  <a:avLst/>
                </a:prstGeom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algn="ctr"/>
                  <a:endParaRPr lang="zh-CN" altLang="en-US">
                    <a:latin typeface="Times New Roman" panose="02020603050405020304" pitchFamily="2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8" name="直接连接符 38927">
                  <a:extLst>
                    <a:ext uri="{FF2B5EF4-FFF2-40B4-BE49-F238E27FC236}">
                      <a16:creationId xmlns:a16="http://schemas.microsoft.com/office/drawing/2014/main" id="{0AD8638D-D538-4275-9249-4BE39597EA68}"/>
                    </a:ext>
                  </a:extLst>
                </p:cNvPr>
                <p:cNvSpPr/>
                <p:nvPr/>
              </p:nvSpPr>
              <p:spPr>
                <a:xfrm>
                  <a:off x="380" y="0"/>
                  <a:ext cx="2160" cy="1092"/>
                </a:xfrm>
                <a:prstGeom prst="line">
                  <a:avLst/>
                </a:prstGeom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algn="ctr"/>
                  <a:endParaRPr lang="zh-CN" altLang="en-US">
                    <a:latin typeface="Times New Roman" panose="02020603050405020304" pitchFamily="2" charset="0"/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9" name="直接连接符 38928">
                  <a:extLst>
                    <a:ext uri="{FF2B5EF4-FFF2-40B4-BE49-F238E27FC236}">
                      <a16:creationId xmlns:a16="http://schemas.microsoft.com/office/drawing/2014/main" id="{A0A94619-EFD0-4007-AECF-A6C383192628}"/>
                    </a:ext>
                  </a:extLst>
                </p:cNvPr>
                <p:cNvSpPr/>
                <p:nvPr/>
              </p:nvSpPr>
              <p:spPr>
                <a:xfrm flipH="1">
                  <a:off x="365" y="1107"/>
                  <a:ext cx="2160" cy="1092"/>
                </a:xfrm>
                <a:prstGeom prst="line">
                  <a:avLst/>
                </a:prstGeom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algn="ctr"/>
                  <a:endParaRPr lang="zh-CN" altLang="en-US">
                    <a:latin typeface="Times New Roman" panose="02020603050405020304" pitchFamily="2" charset="0"/>
                    <a:ea typeface="SimSun" panose="02010600030101010101" pitchFamily="2" charset="-122"/>
                  </a:endParaRPr>
                </a:p>
              </p:txBody>
            </p:sp>
          </p:grpSp>
          <p:sp>
            <p:nvSpPr>
              <p:cNvPr id="12" name="文本框 38929">
                <a:extLst>
                  <a:ext uri="{FF2B5EF4-FFF2-40B4-BE49-F238E27FC236}">
                    <a16:creationId xmlns:a16="http://schemas.microsoft.com/office/drawing/2014/main" id="{BFF899CE-D6C6-457D-8B92-2FE89E596BC5}"/>
                  </a:ext>
                </a:extLst>
              </p:cNvPr>
              <p:cNvSpPr txBox="1"/>
              <p:nvPr/>
            </p:nvSpPr>
            <p:spPr>
              <a:xfrm>
                <a:off x="270" y="0"/>
                <a:ext cx="630" cy="6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/>
              <a:lstStyle/>
              <a:p>
                <a:pPr algn="just" eaLnBrk="0" hangingPunct="0"/>
                <a:r>
                  <a:rPr lang="en-US" altLang="zh-CN" sz="1400" b="1">
                    <a:latin typeface="Times New Roman" panose="02020603050405020304" pitchFamily="2" charset="0"/>
                    <a:ea typeface="Arial Unicode MS" pitchFamily="2" charset="-128"/>
                  </a:rPr>
                  <a:t>A</a:t>
                </a:r>
                <a:endParaRPr lang="en-US" altLang="zh-CN" sz="1000">
                  <a:latin typeface="Times New Roman" panose="02020603050405020304" pitchFamily="2" charset="0"/>
                  <a:ea typeface="SimSun" panose="02010600030101010101" pitchFamily="2" charset="-122"/>
                </a:endParaRPr>
              </a:p>
              <a:p>
                <a:pPr eaLnBrk="0" hangingPunct="0"/>
                <a:endParaRPr lang="en-US" altLang="zh-CN" sz="1200">
                  <a:latin typeface="Arial Unicode MS" pitchFamily="2" charset="-128"/>
                  <a:ea typeface="Arial Unicode MS" pitchFamily="2" charset="-128"/>
                </a:endParaRPr>
              </a:p>
            </p:txBody>
          </p:sp>
          <p:sp>
            <p:nvSpPr>
              <p:cNvPr id="13" name="文本框 38930">
                <a:extLst>
                  <a:ext uri="{FF2B5EF4-FFF2-40B4-BE49-F238E27FC236}">
                    <a16:creationId xmlns:a16="http://schemas.microsoft.com/office/drawing/2014/main" id="{603E73BF-6FB0-4EE0-B479-FBCEADBAA467}"/>
                  </a:ext>
                </a:extLst>
              </p:cNvPr>
              <p:cNvSpPr txBox="1"/>
              <p:nvPr/>
            </p:nvSpPr>
            <p:spPr>
              <a:xfrm>
                <a:off x="64" y="2333"/>
                <a:ext cx="588" cy="54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/>
              <a:lstStyle/>
              <a:p>
                <a:pPr algn="just" eaLnBrk="0" hangingPunct="0"/>
                <a:r>
                  <a:rPr lang="en-US" altLang="zh-CN" sz="1400" b="1" dirty="0">
                    <a:latin typeface="Times New Roman" panose="02020603050405020304" pitchFamily="2" charset="0"/>
                    <a:ea typeface="SimSun" panose="02010600030101010101" pitchFamily="2" charset="-122"/>
                  </a:rPr>
                  <a:t>C</a:t>
                </a:r>
                <a:endParaRPr lang="en-US" altLang="zh-CN" sz="1000" dirty="0">
                  <a:latin typeface="Times New Roman" panose="02020603050405020304" pitchFamily="2" charset="0"/>
                  <a:ea typeface="SimSun" panose="02010600030101010101" pitchFamily="2" charset="-122"/>
                </a:endParaRPr>
              </a:p>
              <a:p>
                <a:pPr eaLnBrk="0" hangingPunct="0"/>
                <a:endParaRPr lang="en-US" altLang="zh-CN" sz="1200" dirty="0">
                  <a:latin typeface="Arial Unicode MS" pitchFamily="2" charset="-128"/>
                  <a:ea typeface="Arial Unicode MS" pitchFamily="2" charset="-128"/>
                </a:endParaRPr>
              </a:p>
            </p:txBody>
          </p:sp>
          <p:sp>
            <p:nvSpPr>
              <p:cNvPr id="14" name="文本框 38931">
                <a:extLst>
                  <a:ext uri="{FF2B5EF4-FFF2-40B4-BE49-F238E27FC236}">
                    <a16:creationId xmlns:a16="http://schemas.microsoft.com/office/drawing/2014/main" id="{20B5878C-41D2-4980-B979-614A2BFE877B}"/>
                  </a:ext>
                </a:extLst>
              </p:cNvPr>
              <p:cNvSpPr txBox="1"/>
              <p:nvPr/>
            </p:nvSpPr>
            <p:spPr>
              <a:xfrm>
                <a:off x="2209" y="1149"/>
                <a:ext cx="671" cy="6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/>
              <a:lstStyle/>
              <a:p>
                <a:pPr algn="just" eaLnBrk="0" hangingPunct="0"/>
                <a:r>
                  <a:rPr lang="en-US" altLang="zh-CN" sz="1400" b="1">
                    <a:latin typeface="Times New Roman" panose="02020603050405020304" pitchFamily="2" charset="0"/>
                    <a:ea typeface="SimSun" panose="02010600030101010101" pitchFamily="2" charset="-122"/>
                  </a:rPr>
                  <a:t>D</a:t>
                </a:r>
                <a:endParaRPr lang="en-US" altLang="zh-CN" sz="1000">
                  <a:latin typeface="Times New Roman" panose="02020603050405020304" pitchFamily="2" charset="0"/>
                  <a:ea typeface="SimSun" panose="02010600030101010101" pitchFamily="2" charset="-122"/>
                </a:endParaRPr>
              </a:p>
              <a:p>
                <a:pPr eaLnBrk="0" hangingPunct="0"/>
                <a:endParaRPr lang="en-US" altLang="zh-CN" sz="1200">
                  <a:latin typeface="Arial Unicode MS" pitchFamily="2" charset="-128"/>
                  <a:ea typeface="Arial Unicode MS" pitchFamily="2" charset="-128"/>
                </a:endParaRPr>
              </a:p>
            </p:txBody>
          </p:sp>
          <p:sp>
            <p:nvSpPr>
              <p:cNvPr id="15" name="文本框 38932">
                <a:extLst>
                  <a:ext uri="{FF2B5EF4-FFF2-40B4-BE49-F238E27FC236}">
                    <a16:creationId xmlns:a16="http://schemas.microsoft.com/office/drawing/2014/main" id="{25B48520-8BBE-413F-8DBA-8D30981F4148}"/>
                  </a:ext>
                </a:extLst>
              </p:cNvPr>
              <p:cNvSpPr txBox="1"/>
              <p:nvPr/>
            </p:nvSpPr>
            <p:spPr>
              <a:xfrm>
                <a:off x="0" y="1120"/>
                <a:ext cx="497" cy="57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/>
              <a:lstStyle/>
              <a:p>
                <a:pPr algn="just" eaLnBrk="0" hangingPunct="0"/>
                <a:r>
                  <a:rPr lang="en-US" altLang="zh-CN" sz="1400" b="1">
                    <a:latin typeface="Times New Roman" panose="02020603050405020304" pitchFamily="2" charset="0"/>
                    <a:ea typeface="Arial Unicode MS" pitchFamily="2" charset="-128"/>
                  </a:rPr>
                  <a:t>B</a:t>
                </a:r>
                <a:endParaRPr lang="en-US" altLang="zh-CN" sz="1000">
                  <a:latin typeface="Times New Roman" panose="02020603050405020304" pitchFamily="2" charset="0"/>
                  <a:ea typeface="SimSun" panose="02010600030101010101" pitchFamily="2" charset="-122"/>
                </a:endParaRPr>
              </a:p>
              <a:p>
                <a:pPr eaLnBrk="0" hangingPunct="0"/>
                <a:endParaRPr lang="en-US" altLang="zh-CN" sz="1200">
                  <a:latin typeface="Arial Unicode MS" pitchFamily="2" charset="-128"/>
                  <a:ea typeface="Arial Unicode MS" pitchFamily="2" charset="-128"/>
                </a:endParaRPr>
              </a:p>
            </p:txBody>
          </p:sp>
        </p:grpSp>
        <p:sp>
          <p:nvSpPr>
            <p:cNvPr id="7" name="椭圆 38933">
              <a:extLst>
                <a:ext uri="{FF2B5EF4-FFF2-40B4-BE49-F238E27FC236}">
                  <a16:creationId xmlns:a16="http://schemas.microsoft.com/office/drawing/2014/main" id="{7CDE811D-6CB0-41AA-B7CF-72416188CF89}"/>
                </a:ext>
              </a:extLst>
            </p:cNvPr>
            <p:cNvSpPr/>
            <p:nvPr/>
          </p:nvSpPr>
          <p:spPr>
            <a:xfrm>
              <a:off x="389" y="523"/>
              <a:ext cx="179" cy="172"/>
            </a:xfrm>
            <a:prstGeom prst="ellipse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8" name="椭圆 38934">
              <a:extLst>
                <a:ext uri="{FF2B5EF4-FFF2-40B4-BE49-F238E27FC236}">
                  <a16:creationId xmlns:a16="http://schemas.microsoft.com/office/drawing/2014/main" id="{F08C5F61-7301-41D6-ABF9-34910FE11024}"/>
                </a:ext>
              </a:extLst>
            </p:cNvPr>
            <p:cNvSpPr/>
            <p:nvPr/>
          </p:nvSpPr>
          <p:spPr>
            <a:xfrm>
              <a:off x="377" y="1387"/>
              <a:ext cx="179" cy="172"/>
            </a:xfrm>
            <a:prstGeom prst="ellipse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9" name="椭圆 38935">
              <a:extLst>
                <a:ext uri="{FF2B5EF4-FFF2-40B4-BE49-F238E27FC236}">
                  <a16:creationId xmlns:a16="http://schemas.microsoft.com/office/drawing/2014/main" id="{09CC29C7-A720-41D0-B943-6119498F8759}"/>
                </a:ext>
              </a:extLst>
            </p:cNvPr>
            <p:cNvSpPr/>
            <p:nvPr/>
          </p:nvSpPr>
          <p:spPr>
            <a:xfrm>
              <a:off x="377" y="2255"/>
              <a:ext cx="179" cy="172"/>
            </a:xfrm>
            <a:prstGeom prst="ellipse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10" name="椭圆 38936">
              <a:extLst>
                <a:ext uri="{FF2B5EF4-FFF2-40B4-BE49-F238E27FC236}">
                  <a16:creationId xmlns:a16="http://schemas.microsoft.com/office/drawing/2014/main" id="{A84F8AAC-68C0-4669-8FE6-9B972F680002}"/>
                </a:ext>
              </a:extLst>
            </p:cNvPr>
            <p:cNvSpPr/>
            <p:nvPr/>
          </p:nvSpPr>
          <p:spPr>
            <a:xfrm>
              <a:off x="2092" y="1423"/>
              <a:ext cx="179" cy="172"/>
            </a:xfrm>
            <a:prstGeom prst="ellipse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</p:grpSp>
      <p:pic>
        <p:nvPicPr>
          <p:cNvPr id="26" name="图片 38937" descr="Konigsberg_colour">
            <a:extLst>
              <a:ext uri="{FF2B5EF4-FFF2-40B4-BE49-F238E27FC236}">
                <a16:creationId xmlns:a16="http://schemas.microsoft.com/office/drawing/2014/main" id="{1FF74366-F9A2-4D12-BD0B-4E96B3E8E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893" y="1616323"/>
            <a:ext cx="3962400" cy="38100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966155158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AD8F98B6-399C-4435-B5C3-0BA3BCDFEFA8}"/>
              </a:ext>
            </a:extLst>
          </p:cNvPr>
          <p:cNvSpPr txBox="1">
            <a:spLocks noChangeArrowheads="1"/>
          </p:cNvSpPr>
          <p:nvPr/>
        </p:nvSpPr>
        <p:spPr>
          <a:xfrm>
            <a:off x="1631659" y="899719"/>
            <a:ext cx="9735424" cy="5410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</a:pPr>
            <a:r>
              <a:rPr lang="zh-CN" altLang="en-US" sz="2400" dirty="0"/>
              <a:t>某人挑一担菜、并带一只狗、一只羊，要从河的北岸到南岸。由于船小，只允许带狗、羊、菜三者中的一种过河；而由于明显的原因，当人不在场时狗与羊、羊与菜不能呆在一起。问此人应采取怎样的办法才能将这三样东西安全地带过河去？</a:t>
            </a:r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zh-CN" altLang="en-US" sz="2400" dirty="0"/>
              <a:t>方法一：将人(</a:t>
            </a:r>
            <a:r>
              <a:rPr lang="en-US" altLang="zh-CN" sz="2400" dirty="0"/>
              <a:t>person)、</a:t>
            </a:r>
            <a:r>
              <a:rPr lang="zh-CN" altLang="en-US" sz="2400" dirty="0"/>
              <a:t>狗(</a:t>
            </a:r>
            <a:r>
              <a:rPr lang="en-US" altLang="zh-CN" sz="2400" dirty="0"/>
              <a:t>dog)、</a:t>
            </a:r>
            <a:r>
              <a:rPr lang="zh-CN" altLang="en-US" sz="2400" dirty="0"/>
              <a:t>羊(</a:t>
            </a:r>
            <a:r>
              <a:rPr lang="en-US" altLang="zh-CN" sz="2400" dirty="0"/>
              <a:t>sheep)、</a:t>
            </a:r>
            <a:r>
              <a:rPr lang="zh-CN" altLang="en-US" sz="2400" dirty="0"/>
              <a:t>菜(</a:t>
            </a:r>
            <a:r>
              <a:rPr lang="en-US" altLang="zh-CN" sz="2400" dirty="0"/>
              <a:t>cabbage)</a:t>
            </a:r>
            <a:r>
              <a:rPr lang="zh-CN" altLang="en-US" sz="2400" dirty="0"/>
              <a:t>中任意几种在一起的情况看作是一种状态，则北岸可能出现的状态共有十六种，其中</a:t>
            </a:r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zh-CN" altLang="en-US" sz="2400" dirty="0"/>
              <a:t>安全状态有下面十种：</a:t>
            </a:r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zh-CN" altLang="en-US" sz="2400" dirty="0"/>
              <a:t>    (人，狗，羊，菜)，(空)；   (</a:t>
            </a:r>
            <a:r>
              <a:rPr lang="en-US" altLang="zh-CN" sz="2400" dirty="0"/>
              <a:t>P,D,S,C) </a:t>
            </a:r>
            <a:r>
              <a:rPr lang="zh-CN" altLang="en-US" sz="2400" dirty="0"/>
              <a:t>，</a:t>
            </a:r>
            <a:r>
              <a:rPr lang="en-US" altLang="zh-CN" sz="2400" dirty="0"/>
              <a:t>(</a:t>
            </a:r>
            <a:r>
              <a:rPr lang="en-US" altLang="zh-CN" sz="2400" dirty="0">
                <a:sym typeface="Symbol" panose="05050102010706020507" pitchFamily="18" charset="2"/>
              </a:rPr>
              <a:t></a:t>
            </a:r>
            <a:r>
              <a:rPr lang="en-US" altLang="zh-CN" sz="2400" dirty="0"/>
              <a:t>) 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zh-CN" altLang="en-US" sz="2400" dirty="0"/>
              <a:t>    (人，狗，羊)， (菜)；          (</a:t>
            </a:r>
            <a:r>
              <a:rPr lang="en-US" altLang="zh-CN" sz="2400" dirty="0"/>
              <a:t>P,D,S,) </a:t>
            </a:r>
            <a:r>
              <a:rPr lang="zh-CN" altLang="en-US" sz="2400" dirty="0"/>
              <a:t>，</a:t>
            </a:r>
            <a:r>
              <a:rPr lang="en-US" altLang="zh-CN" sz="2400" dirty="0"/>
              <a:t>(C) </a:t>
            </a:r>
            <a:r>
              <a:rPr lang="zh-CN" altLang="en-US" sz="2400" dirty="0"/>
              <a:t>；</a:t>
            </a:r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zh-CN" altLang="en-US" sz="2400" dirty="0"/>
              <a:t>    (人，狗，菜)，(羊)；           (</a:t>
            </a:r>
            <a:r>
              <a:rPr lang="en-US" altLang="zh-CN" sz="2400" dirty="0"/>
              <a:t>P,D,C) </a:t>
            </a:r>
            <a:r>
              <a:rPr lang="zh-CN" altLang="en-US" sz="2400" dirty="0"/>
              <a:t>，</a:t>
            </a:r>
            <a:r>
              <a:rPr lang="en-US" altLang="zh-CN" sz="2400" dirty="0"/>
              <a:t>(</a:t>
            </a:r>
            <a:r>
              <a:rPr lang="en-US" altLang="zh-CN" sz="2400" dirty="0">
                <a:sym typeface="Symbol" panose="05050102010706020507" pitchFamily="18" charset="2"/>
              </a:rPr>
              <a:t>S</a:t>
            </a:r>
            <a:r>
              <a:rPr lang="en-US" altLang="zh-CN" sz="2400" dirty="0"/>
              <a:t>) 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zh-CN" altLang="en-US" sz="2400" dirty="0"/>
              <a:t>    (人，羊，菜)，(狗)；            (</a:t>
            </a:r>
            <a:r>
              <a:rPr lang="en-US" altLang="zh-CN" sz="2400" dirty="0"/>
              <a:t>P,S,C) </a:t>
            </a:r>
            <a:r>
              <a:rPr lang="zh-CN" altLang="en-US" sz="2400" dirty="0"/>
              <a:t>，</a:t>
            </a:r>
            <a:r>
              <a:rPr lang="en-US" altLang="zh-CN" sz="2400" dirty="0"/>
              <a:t>(</a:t>
            </a:r>
            <a:r>
              <a:rPr lang="en-US" altLang="zh-CN" sz="2400" dirty="0">
                <a:sym typeface="Symbol" panose="05050102010706020507" pitchFamily="18" charset="2"/>
              </a:rPr>
              <a:t>D</a:t>
            </a:r>
            <a:r>
              <a:rPr lang="en-US" altLang="zh-CN" sz="2400" dirty="0"/>
              <a:t>) </a:t>
            </a:r>
            <a:r>
              <a:rPr lang="zh-CN" altLang="en-US" sz="2400" dirty="0"/>
              <a:t>；</a:t>
            </a:r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zh-CN" altLang="en-US" sz="2400" dirty="0"/>
              <a:t>    (人，羊)，(狗，菜) ；           (</a:t>
            </a:r>
            <a:r>
              <a:rPr lang="en-US" altLang="zh-CN" sz="2400" dirty="0"/>
              <a:t>P,S) </a:t>
            </a:r>
            <a:r>
              <a:rPr lang="zh-CN" altLang="en-US" sz="2400" dirty="0"/>
              <a:t>，</a:t>
            </a:r>
            <a:r>
              <a:rPr lang="en-US" altLang="zh-CN" sz="2400" dirty="0"/>
              <a:t>(</a:t>
            </a:r>
            <a:r>
              <a:rPr lang="en-US" altLang="zh-CN" sz="2400" dirty="0">
                <a:sym typeface="Symbol" panose="05050102010706020507" pitchFamily="18" charset="2"/>
              </a:rPr>
              <a:t>D,C</a:t>
            </a:r>
            <a:r>
              <a:rPr lang="en-US" altLang="zh-CN" sz="2400" dirty="0"/>
              <a:t>) </a:t>
            </a:r>
            <a:r>
              <a:rPr lang="zh-CN" altLang="en-US" sz="2400" dirty="0"/>
              <a:t> 。</a:t>
            </a:r>
          </a:p>
          <a:p>
            <a:pPr marL="0" indent="0" algn="just">
              <a:buFont typeface="Wingdings" panose="05000000000000000000" pitchFamily="2" charset="2"/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3560068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711225-579C-4D0A-8180-D1536A55EAF5}"/>
              </a:ext>
            </a:extLst>
          </p:cNvPr>
          <p:cNvSpPr txBox="1">
            <a:spLocks noChangeArrowheads="1"/>
          </p:cNvSpPr>
          <p:nvPr/>
        </p:nvSpPr>
        <p:spPr>
          <a:xfrm>
            <a:off x="1571625" y="1017864"/>
            <a:ext cx="7620000" cy="5257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</a:pPr>
            <a:r>
              <a:rPr lang="zh-CN" altLang="en-US" sz="2400" dirty="0"/>
              <a:t>不安全的状态有如下六种：</a:t>
            </a:r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zh-CN" altLang="en-US" sz="2400" dirty="0"/>
              <a:t>    (人)， (狗，羊，菜)；           (</a:t>
            </a:r>
            <a:r>
              <a:rPr lang="en-US" altLang="zh-CN" sz="2400" dirty="0"/>
              <a:t>P) </a:t>
            </a:r>
            <a:r>
              <a:rPr lang="zh-CN" altLang="en-US" sz="2400" dirty="0"/>
              <a:t>，</a:t>
            </a:r>
            <a:r>
              <a:rPr lang="en-US" altLang="zh-CN" sz="2400" dirty="0"/>
              <a:t>(D,S,C) </a:t>
            </a:r>
            <a:r>
              <a:rPr lang="zh-CN" altLang="en-US" sz="2400" dirty="0"/>
              <a:t>； </a:t>
            </a:r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zh-CN" altLang="en-US" sz="2400" dirty="0"/>
              <a:t>    (人，菜)， (狗，羊) ；          (</a:t>
            </a:r>
            <a:r>
              <a:rPr lang="en-US" altLang="zh-CN" sz="2400" dirty="0"/>
              <a:t>P,C) </a:t>
            </a:r>
            <a:r>
              <a:rPr lang="zh-CN" altLang="en-US" sz="2400" dirty="0"/>
              <a:t>，</a:t>
            </a:r>
            <a:r>
              <a:rPr lang="en-US" altLang="zh-CN" sz="2400" dirty="0"/>
              <a:t>(D,S) </a:t>
            </a:r>
            <a:r>
              <a:rPr lang="zh-CN" altLang="en-US" sz="2400" dirty="0"/>
              <a:t>；</a:t>
            </a:r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zh-CN" altLang="en-US" sz="2400" dirty="0"/>
              <a:t>    (人，狗)， (羊，菜) ；          (</a:t>
            </a:r>
            <a:r>
              <a:rPr lang="en-US" altLang="zh-CN" sz="2400" dirty="0"/>
              <a:t>P,D) </a:t>
            </a:r>
            <a:r>
              <a:rPr lang="zh-CN" altLang="en-US" sz="2400" dirty="0"/>
              <a:t>，</a:t>
            </a:r>
            <a:r>
              <a:rPr lang="en-US" altLang="zh-CN" sz="2400" dirty="0"/>
              <a:t>(S,C) </a:t>
            </a:r>
            <a:r>
              <a:rPr lang="zh-CN" altLang="en-US" sz="2400" dirty="0"/>
              <a:t>。</a:t>
            </a:r>
          </a:p>
          <a:p>
            <a:pPr marL="0" indent="0" algn="just">
              <a:buFont typeface="Wingdings" panose="05000000000000000000" pitchFamily="2" charset="2"/>
              <a:buNone/>
            </a:pPr>
            <a:endParaRPr lang="zh-CN" altLang="en-US" sz="2400" dirty="0"/>
          </a:p>
        </p:txBody>
      </p:sp>
      <p:grpSp>
        <p:nvGrpSpPr>
          <p:cNvPr id="37" name="Group 41">
            <a:extLst>
              <a:ext uri="{FF2B5EF4-FFF2-40B4-BE49-F238E27FC236}">
                <a16:creationId xmlns:a16="http://schemas.microsoft.com/office/drawing/2014/main" id="{FF902565-0881-4C18-9ED8-42444B1DE204}"/>
              </a:ext>
            </a:extLst>
          </p:cNvPr>
          <p:cNvGrpSpPr>
            <a:grpSpLocks/>
          </p:cNvGrpSpPr>
          <p:nvPr/>
        </p:nvGrpSpPr>
        <p:grpSpPr bwMode="auto">
          <a:xfrm>
            <a:off x="2076975" y="3249889"/>
            <a:ext cx="5505450" cy="2568575"/>
            <a:chOff x="1320" y="770"/>
            <a:chExt cx="3468" cy="1618"/>
          </a:xfrm>
        </p:grpSpPr>
        <p:sp>
          <p:nvSpPr>
            <p:cNvPr id="38" name="Oval 4">
              <a:extLst>
                <a:ext uri="{FF2B5EF4-FFF2-40B4-BE49-F238E27FC236}">
                  <a16:creationId xmlns:a16="http://schemas.microsoft.com/office/drawing/2014/main" id="{17092008-5E7C-4DC7-B2DA-D114FB007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" y="1008"/>
              <a:ext cx="91" cy="91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" name="Oval 5">
              <a:extLst>
                <a:ext uri="{FF2B5EF4-FFF2-40B4-BE49-F238E27FC236}">
                  <a16:creationId xmlns:a16="http://schemas.microsoft.com/office/drawing/2014/main" id="{C87D98F0-FF30-4EA7-99DC-4C694CA22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4" y="2105"/>
              <a:ext cx="91" cy="91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" name="Oval 6">
              <a:extLst>
                <a:ext uri="{FF2B5EF4-FFF2-40B4-BE49-F238E27FC236}">
                  <a16:creationId xmlns:a16="http://schemas.microsoft.com/office/drawing/2014/main" id="{5F92F9F0-99AE-404E-B78B-B881CD8FE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5" y="1008"/>
              <a:ext cx="91" cy="91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" name="Oval 7">
              <a:extLst>
                <a:ext uri="{FF2B5EF4-FFF2-40B4-BE49-F238E27FC236}">
                  <a16:creationId xmlns:a16="http://schemas.microsoft.com/office/drawing/2014/main" id="{9A585A81-41DD-43A4-AC82-685D107E9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1008"/>
              <a:ext cx="91" cy="91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" name="Oval 8">
              <a:extLst>
                <a:ext uri="{FF2B5EF4-FFF2-40B4-BE49-F238E27FC236}">
                  <a16:creationId xmlns:a16="http://schemas.microsoft.com/office/drawing/2014/main" id="{7EA803B0-AF55-410F-9312-44C78A1F5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2117"/>
              <a:ext cx="91" cy="91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" name="Oval 9">
              <a:extLst>
                <a:ext uri="{FF2B5EF4-FFF2-40B4-BE49-F238E27FC236}">
                  <a16:creationId xmlns:a16="http://schemas.microsoft.com/office/drawing/2014/main" id="{B7ADA6F5-D3B2-4097-AD22-084A66259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7" y="1013"/>
              <a:ext cx="91" cy="91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" name="Oval 10">
              <a:extLst>
                <a:ext uri="{FF2B5EF4-FFF2-40B4-BE49-F238E27FC236}">
                  <a16:creationId xmlns:a16="http://schemas.microsoft.com/office/drawing/2014/main" id="{36C8C5BA-881F-4ACA-8B21-4A0A5ABA6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7" y="2117"/>
              <a:ext cx="91" cy="91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E551A71E-19DF-450F-A396-D7A15808B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" y="2117"/>
              <a:ext cx="91" cy="91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" name="Oval 12">
              <a:extLst>
                <a:ext uri="{FF2B5EF4-FFF2-40B4-BE49-F238E27FC236}">
                  <a16:creationId xmlns:a16="http://schemas.microsoft.com/office/drawing/2014/main" id="{EF676AA5-C592-4277-8A90-2D80CA60F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6" y="2117"/>
              <a:ext cx="91" cy="91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" name="Oval 13">
              <a:extLst>
                <a:ext uri="{FF2B5EF4-FFF2-40B4-BE49-F238E27FC236}">
                  <a16:creationId xmlns:a16="http://schemas.microsoft.com/office/drawing/2014/main" id="{49FC25A7-AB7B-4FB3-9072-2F67D4AC9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9" y="1008"/>
              <a:ext cx="91" cy="91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4A72338C-E3D9-40EB-BA7F-FBC2D139B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1104"/>
              <a:ext cx="2850" cy="1032"/>
            </a:xfrm>
            <a:custGeom>
              <a:avLst/>
              <a:gdLst>
                <a:gd name="T0" fmla="*/ 0 w 2850"/>
                <a:gd name="T1" fmla="*/ 0 h 1032"/>
                <a:gd name="T2" fmla="*/ 2850 w 2850"/>
                <a:gd name="T3" fmla="*/ 1032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50" h="1032">
                  <a:moveTo>
                    <a:pt x="0" y="0"/>
                  </a:moveTo>
                  <a:lnTo>
                    <a:pt x="2850" y="1032"/>
                  </a:lnTo>
                </a:path>
              </a:pathLst>
            </a:custGeom>
            <a:noFill/>
            <a:ln w="12700" cap="sq" cmpd="sng">
              <a:solidFill>
                <a:srgbClr val="000000"/>
              </a:solidFill>
              <a:prstDash val="solid"/>
              <a:round/>
              <a:headEnd type="none" w="sm" len="sm"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B9B59051-A7F8-4ACB-AF46-2FF99B585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1086"/>
              <a:ext cx="1392" cy="1026"/>
            </a:xfrm>
            <a:custGeom>
              <a:avLst/>
              <a:gdLst>
                <a:gd name="T0" fmla="*/ 1392 w 1392"/>
                <a:gd name="T1" fmla="*/ 1026 h 1026"/>
                <a:gd name="T2" fmla="*/ 0 w 1392"/>
                <a:gd name="T3" fmla="*/ 0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92" h="1026">
                  <a:moveTo>
                    <a:pt x="1392" y="1026"/>
                  </a:moveTo>
                  <a:lnTo>
                    <a:pt x="0" y="0"/>
                  </a:lnTo>
                </a:path>
              </a:pathLst>
            </a:custGeom>
            <a:noFill/>
            <a:ln w="12700" cap="sq" cmpd="sng">
              <a:solidFill>
                <a:srgbClr val="000000"/>
              </a:solidFill>
              <a:prstDash val="solid"/>
              <a:round/>
              <a:headEnd type="none" w="sm" len="sm"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7329416A-C0E7-4B35-88E3-175763BFB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6" y="1104"/>
              <a:ext cx="696" cy="1014"/>
            </a:xfrm>
            <a:custGeom>
              <a:avLst/>
              <a:gdLst>
                <a:gd name="T0" fmla="*/ 0 w 696"/>
                <a:gd name="T1" fmla="*/ 0 h 1014"/>
                <a:gd name="T2" fmla="*/ 696 w 696"/>
                <a:gd name="T3" fmla="*/ 1014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96" h="1014">
                  <a:moveTo>
                    <a:pt x="0" y="0"/>
                  </a:moveTo>
                  <a:lnTo>
                    <a:pt x="696" y="1014"/>
                  </a:lnTo>
                </a:path>
              </a:pathLst>
            </a:custGeom>
            <a:noFill/>
            <a:ln w="12700" cap="sq" cmpd="sng">
              <a:solidFill>
                <a:srgbClr val="000000"/>
              </a:solidFill>
              <a:prstDash val="solid"/>
              <a:round/>
              <a:headEnd type="none" w="sm" len="sm"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6068F422-EC70-4AAB-8824-7E65CC4F3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6" y="1074"/>
              <a:ext cx="1362" cy="1086"/>
            </a:xfrm>
            <a:custGeom>
              <a:avLst/>
              <a:gdLst>
                <a:gd name="T0" fmla="*/ 1362 w 1362"/>
                <a:gd name="T1" fmla="*/ 1086 h 1086"/>
                <a:gd name="T2" fmla="*/ 0 w 1362"/>
                <a:gd name="T3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62" h="1086">
                  <a:moveTo>
                    <a:pt x="1362" y="1086"/>
                  </a:moveTo>
                  <a:lnTo>
                    <a:pt x="0" y="0"/>
                  </a:lnTo>
                </a:path>
              </a:pathLst>
            </a:custGeom>
            <a:noFill/>
            <a:ln w="12700" cap="sq" cmpd="sng">
              <a:solidFill>
                <a:srgbClr val="000000"/>
              </a:solidFill>
              <a:prstDash val="solid"/>
              <a:round/>
              <a:headEnd type="none" w="sm" len="sm"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BE1F8DD9-0FBD-42B5-9858-BF1B24116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" y="1104"/>
              <a:ext cx="672" cy="1026"/>
            </a:xfrm>
            <a:custGeom>
              <a:avLst/>
              <a:gdLst>
                <a:gd name="T0" fmla="*/ 0 w 672"/>
                <a:gd name="T1" fmla="*/ 0 h 1026"/>
                <a:gd name="T2" fmla="*/ 672 w 672"/>
                <a:gd name="T3" fmla="*/ 1026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72" h="1026">
                  <a:moveTo>
                    <a:pt x="0" y="0"/>
                  </a:moveTo>
                  <a:lnTo>
                    <a:pt x="672" y="1026"/>
                  </a:lnTo>
                </a:path>
              </a:pathLst>
            </a:custGeom>
            <a:noFill/>
            <a:ln w="12700" cap="sq" cmpd="sng">
              <a:solidFill>
                <a:srgbClr val="000000"/>
              </a:solidFill>
              <a:prstDash val="solid"/>
              <a:round/>
              <a:headEnd type="none" w="sm" len="sm"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" name="Freeform 23">
              <a:extLst>
                <a:ext uri="{FF2B5EF4-FFF2-40B4-BE49-F238E27FC236}">
                  <a16:creationId xmlns:a16="http://schemas.microsoft.com/office/drawing/2014/main" id="{30C6B8EA-044C-44AD-B842-30D12153E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1104"/>
              <a:ext cx="1392" cy="1020"/>
            </a:xfrm>
            <a:custGeom>
              <a:avLst/>
              <a:gdLst>
                <a:gd name="T0" fmla="*/ 0 w 1392"/>
                <a:gd name="T1" fmla="*/ 1020 h 1020"/>
                <a:gd name="T2" fmla="*/ 1392 w 1392"/>
                <a:gd name="T3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92" h="1020">
                  <a:moveTo>
                    <a:pt x="0" y="1020"/>
                  </a:moveTo>
                  <a:lnTo>
                    <a:pt x="1392" y="0"/>
                  </a:lnTo>
                </a:path>
              </a:pathLst>
            </a:custGeom>
            <a:noFill/>
            <a:ln w="12700" cap="sq" cmpd="sng">
              <a:solidFill>
                <a:srgbClr val="000000"/>
              </a:solidFill>
              <a:prstDash val="solid"/>
              <a:round/>
              <a:headEnd type="none" w="sm" len="sm"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" name="Freeform 24">
              <a:extLst>
                <a:ext uri="{FF2B5EF4-FFF2-40B4-BE49-F238E27FC236}">
                  <a16:creationId xmlns:a16="http://schemas.microsoft.com/office/drawing/2014/main" id="{7123C36D-9BF4-4480-8C17-757CEFB92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1068"/>
              <a:ext cx="2784" cy="1074"/>
            </a:xfrm>
            <a:custGeom>
              <a:avLst/>
              <a:gdLst>
                <a:gd name="T0" fmla="*/ 2784 w 2784"/>
                <a:gd name="T1" fmla="*/ 0 h 1074"/>
                <a:gd name="T2" fmla="*/ 0 w 2784"/>
                <a:gd name="T3" fmla="*/ 1074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784" h="1074">
                  <a:moveTo>
                    <a:pt x="2784" y="0"/>
                  </a:moveTo>
                  <a:lnTo>
                    <a:pt x="0" y="1074"/>
                  </a:lnTo>
                </a:path>
              </a:pathLst>
            </a:custGeom>
            <a:noFill/>
            <a:ln w="12700" cap="sq" cmpd="sng">
              <a:solidFill>
                <a:srgbClr val="000000"/>
              </a:solidFill>
              <a:prstDash val="solid"/>
              <a:round/>
              <a:headEnd type="none" w="sm" len="sm"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" name="Text Box 25">
              <a:extLst>
                <a:ext uri="{FF2B5EF4-FFF2-40B4-BE49-F238E27FC236}">
                  <a16:creationId xmlns:a16="http://schemas.microsoft.com/office/drawing/2014/main" id="{02D68009-95A1-4F92-BBF4-7B13D60B8A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0" y="770"/>
              <a:ext cx="67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P,D,S,C)</a:t>
              </a:r>
              <a:r>
                <a:rPr kumimoji="1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" name="Text Box 26">
              <a:extLst>
                <a:ext uri="{FF2B5EF4-FFF2-40B4-BE49-F238E27FC236}">
                  <a16:creationId xmlns:a16="http://schemas.microsoft.com/office/drawing/2014/main" id="{C465EF12-1419-44DC-B4EC-CA56FDBC15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8" y="2184"/>
              <a:ext cx="28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</a:t>
              </a: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" name="Text Box 27">
              <a:extLst>
                <a:ext uri="{FF2B5EF4-FFF2-40B4-BE49-F238E27FC236}">
                  <a16:creationId xmlns:a16="http://schemas.microsoft.com/office/drawing/2014/main" id="{D187C319-0A64-48B2-A9EB-3048A132D5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2" y="804"/>
              <a:ext cx="4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P,D,S) </a:t>
              </a: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8" name="Text Box 29">
              <a:extLst>
                <a:ext uri="{FF2B5EF4-FFF2-40B4-BE49-F238E27FC236}">
                  <a16:creationId xmlns:a16="http://schemas.microsoft.com/office/drawing/2014/main" id="{211DCF74-2FEF-4903-B427-F9AA627BD5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816"/>
              <a:ext cx="48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P,D,C) </a:t>
              </a: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" name="Text Box 30">
              <a:extLst>
                <a:ext uri="{FF2B5EF4-FFF2-40B4-BE49-F238E27FC236}">
                  <a16:creationId xmlns:a16="http://schemas.microsoft.com/office/drawing/2014/main" id="{A8CDAF0D-5C4D-4E4C-8BBA-B989960E3F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2196"/>
              <a:ext cx="20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C) </a:t>
              </a: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" name="Text Box 31">
              <a:extLst>
                <a:ext uri="{FF2B5EF4-FFF2-40B4-BE49-F238E27FC236}">
                  <a16:creationId xmlns:a16="http://schemas.microsoft.com/office/drawing/2014/main" id="{79FFF405-9DF2-49DE-BE4D-596619BF52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0" y="2196"/>
              <a:ext cx="19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S) </a:t>
              </a: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" name="Text Box 32">
              <a:extLst>
                <a:ext uri="{FF2B5EF4-FFF2-40B4-BE49-F238E27FC236}">
                  <a16:creationId xmlns:a16="http://schemas.microsoft.com/office/drawing/2014/main" id="{50DE57E2-B97B-4715-9918-6516D66839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2" y="2196"/>
              <a:ext cx="20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D) </a:t>
              </a: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2" name="Text Box 33">
              <a:extLst>
                <a:ext uri="{FF2B5EF4-FFF2-40B4-BE49-F238E27FC236}">
                  <a16:creationId xmlns:a16="http://schemas.microsoft.com/office/drawing/2014/main" id="{88D74ED8-F5EA-436F-A73E-F7D2CAF8A2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4" y="816"/>
              <a:ext cx="4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P,S,C) </a:t>
              </a: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3" name="Text Box 34">
              <a:extLst>
                <a:ext uri="{FF2B5EF4-FFF2-40B4-BE49-F238E27FC236}">
                  <a16:creationId xmlns:a16="http://schemas.microsoft.com/office/drawing/2014/main" id="{FA64DF6C-EED0-42A3-9528-4235110CE5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0" y="816"/>
              <a:ext cx="28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P,S) </a:t>
              </a: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4" name="Text Box 35">
              <a:extLst>
                <a:ext uri="{FF2B5EF4-FFF2-40B4-BE49-F238E27FC236}">
                  <a16:creationId xmlns:a16="http://schemas.microsoft.com/office/drawing/2014/main" id="{E5B8E150-0606-486D-B5D4-29B74D22C3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4" y="2196"/>
              <a:ext cx="38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D,C) </a:t>
              </a: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" name="Freeform 36">
              <a:extLst>
                <a:ext uri="{FF2B5EF4-FFF2-40B4-BE49-F238E27FC236}">
                  <a16:creationId xmlns:a16="http://schemas.microsoft.com/office/drawing/2014/main" id="{62CF14EF-A76B-45FF-8724-B67670E05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8" y="1098"/>
              <a:ext cx="702" cy="1014"/>
            </a:xfrm>
            <a:custGeom>
              <a:avLst/>
              <a:gdLst>
                <a:gd name="T0" fmla="*/ 702 w 702"/>
                <a:gd name="T1" fmla="*/ 0 h 1014"/>
                <a:gd name="T2" fmla="*/ 0 w 702"/>
                <a:gd name="T3" fmla="*/ 1014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02" h="1014">
                  <a:moveTo>
                    <a:pt x="702" y="0"/>
                  </a:moveTo>
                  <a:lnTo>
                    <a:pt x="0" y="1014"/>
                  </a:lnTo>
                </a:path>
              </a:pathLst>
            </a:custGeom>
            <a:noFill/>
            <a:ln w="12700" cap="sq" cmpd="sng">
              <a:solidFill>
                <a:srgbClr val="D54F41"/>
              </a:solidFill>
              <a:prstDash val="solid"/>
              <a:round/>
              <a:headEnd type="none" w="sm" len="sm"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6" name="Freeform 37">
              <a:extLst>
                <a:ext uri="{FF2B5EF4-FFF2-40B4-BE49-F238E27FC236}">
                  <a16:creationId xmlns:a16="http://schemas.microsoft.com/office/drawing/2014/main" id="{C51F39D4-6591-4039-97FE-A50D4B8F3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2" y="1086"/>
              <a:ext cx="1380" cy="1044"/>
            </a:xfrm>
            <a:custGeom>
              <a:avLst/>
              <a:gdLst>
                <a:gd name="T0" fmla="*/ 0 w 1380"/>
                <a:gd name="T1" fmla="*/ 1044 h 1044"/>
                <a:gd name="T2" fmla="*/ 1380 w 1380"/>
                <a:gd name="T3" fmla="*/ 0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80" h="1044">
                  <a:moveTo>
                    <a:pt x="0" y="1044"/>
                  </a:moveTo>
                  <a:lnTo>
                    <a:pt x="1380" y="0"/>
                  </a:lnTo>
                </a:path>
              </a:pathLst>
            </a:custGeom>
            <a:noFill/>
            <a:ln w="12700" cap="sq" cmpd="sng">
              <a:solidFill>
                <a:srgbClr val="D54F41"/>
              </a:solidFill>
              <a:prstDash val="solid"/>
              <a:round/>
              <a:headEnd type="none" w="sm" len="sm"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81D65B93-5F8A-4E6C-9C6B-166DD9FE6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6" y="1116"/>
              <a:ext cx="708" cy="1002"/>
            </a:xfrm>
            <a:custGeom>
              <a:avLst/>
              <a:gdLst>
                <a:gd name="T0" fmla="*/ 708 w 708"/>
                <a:gd name="T1" fmla="*/ 0 h 1002"/>
                <a:gd name="T2" fmla="*/ 0 w 708"/>
                <a:gd name="T3" fmla="*/ 1002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08" h="1002">
                  <a:moveTo>
                    <a:pt x="708" y="0"/>
                  </a:moveTo>
                  <a:lnTo>
                    <a:pt x="0" y="1002"/>
                  </a:lnTo>
                </a:path>
              </a:pathLst>
            </a:custGeom>
            <a:noFill/>
            <a:ln w="12700" cap="sq" cmpd="sng">
              <a:solidFill>
                <a:srgbClr val="D54F41"/>
              </a:solidFill>
              <a:prstDash val="solid"/>
              <a:round/>
              <a:headEnd type="none" w="sm" len="sm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966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8457593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F091BE1-60F3-4EEF-96BE-914C9E3DC39F}"/>
              </a:ext>
            </a:extLst>
          </p:cNvPr>
          <p:cNvSpPr/>
          <p:nvPr/>
        </p:nvSpPr>
        <p:spPr>
          <a:xfrm>
            <a:off x="1571625" y="89958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rPr>
              <a:t>方法二：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 Box 37">
            <a:extLst>
              <a:ext uri="{FF2B5EF4-FFF2-40B4-BE49-F238E27FC236}">
                <a16:creationId xmlns:a16="http://schemas.microsoft.com/office/drawing/2014/main" id="{49F27073-0C57-4D95-A8AF-3A5380477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9145" y="4051612"/>
            <a:ext cx="152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ClrTx/>
              <a:buFontTx/>
              <a:buNone/>
            </a:pPr>
            <a:endParaRPr lang="zh-CN" altLang="en-US" b="0"/>
          </a:p>
        </p:txBody>
      </p:sp>
      <p:grpSp>
        <p:nvGrpSpPr>
          <p:cNvPr id="9" name="Group 39">
            <a:extLst>
              <a:ext uri="{FF2B5EF4-FFF2-40B4-BE49-F238E27FC236}">
                <a16:creationId xmlns:a16="http://schemas.microsoft.com/office/drawing/2014/main" id="{732F09B6-ECB9-453B-99E3-843E2A1BF73E}"/>
              </a:ext>
            </a:extLst>
          </p:cNvPr>
          <p:cNvGrpSpPr>
            <a:grpSpLocks/>
          </p:cNvGrpSpPr>
          <p:nvPr/>
        </p:nvGrpSpPr>
        <p:grpSpPr bwMode="auto">
          <a:xfrm>
            <a:off x="2099345" y="1651312"/>
            <a:ext cx="6324600" cy="2324100"/>
            <a:chOff x="1380" y="564"/>
            <a:chExt cx="3984" cy="1464"/>
          </a:xfrm>
        </p:grpSpPr>
        <p:sp>
          <p:nvSpPr>
            <p:cNvPr id="11" name="Oval 4">
              <a:extLst>
                <a:ext uri="{FF2B5EF4-FFF2-40B4-BE49-F238E27FC236}">
                  <a16:creationId xmlns:a16="http://schemas.microsoft.com/office/drawing/2014/main" id="{AD3615BA-04CF-40AB-9285-99EFBC31D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9" y="768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BBD84197-2661-4D70-8BEC-9544FB12C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5" y="768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Oval 6">
              <a:extLst>
                <a:ext uri="{FF2B5EF4-FFF2-40B4-BE49-F238E27FC236}">
                  <a16:creationId xmlns:a16="http://schemas.microsoft.com/office/drawing/2014/main" id="{13B52A65-140C-431A-8F64-CFC66BC6E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" y="1733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39C3D48E-4804-4FA8-B9B2-F0A46D771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" y="1721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Oval 8">
              <a:extLst>
                <a:ext uri="{FF2B5EF4-FFF2-40B4-BE49-F238E27FC236}">
                  <a16:creationId xmlns:a16="http://schemas.microsoft.com/office/drawing/2014/main" id="{B4FFAFB3-641F-45CB-B03E-B68896856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248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353BEA0B-36EF-472D-9AED-6DE77086E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248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050C892A-7DBF-4710-B03C-E2CA4B19E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" y="1248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Oval 11">
              <a:extLst>
                <a:ext uri="{FF2B5EF4-FFF2-40B4-BE49-F238E27FC236}">
                  <a16:creationId xmlns:a16="http://schemas.microsoft.com/office/drawing/2014/main" id="{9F7D8774-0572-431B-AC13-0DBF7203D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5" y="1248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Oval 12">
              <a:extLst>
                <a:ext uri="{FF2B5EF4-FFF2-40B4-BE49-F238E27FC236}">
                  <a16:creationId xmlns:a16="http://schemas.microsoft.com/office/drawing/2014/main" id="{B05FE339-3AE7-4B10-A89A-5CFF0F1C6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1248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Oval 13">
              <a:extLst>
                <a:ext uri="{FF2B5EF4-FFF2-40B4-BE49-F238E27FC236}">
                  <a16:creationId xmlns:a16="http://schemas.microsoft.com/office/drawing/2014/main" id="{6F3454AD-4C0D-4FF3-B9FA-9C0E233E4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" y="1248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8E00656C-C9B6-4AB5-8EBD-3BBC3007D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6" y="840"/>
              <a:ext cx="366" cy="402"/>
            </a:xfrm>
            <a:custGeom>
              <a:avLst/>
              <a:gdLst>
                <a:gd name="T0" fmla="*/ 0 w 366"/>
                <a:gd name="T1" fmla="*/ 402 h 402"/>
                <a:gd name="T2" fmla="*/ 366 w 366"/>
                <a:gd name="T3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66" h="402">
                  <a:moveTo>
                    <a:pt x="0" y="402"/>
                  </a:moveTo>
                  <a:lnTo>
                    <a:pt x="366" y="0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2DC9C91-9B7A-40E1-9572-9FF61C16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0" y="812"/>
              <a:ext cx="600" cy="4"/>
            </a:xfrm>
            <a:custGeom>
              <a:avLst/>
              <a:gdLst>
                <a:gd name="T0" fmla="*/ 0 w 600"/>
                <a:gd name="T1" fmla="*/ 0 h 4"/>
                <a:gd name="T2" fmla="*/ 600 w 600"/>
                <a:gd name="T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00" h="4">
                  <a:moveTo>
                    <a:pt x="0" y="0"/>
                  </a:moveTo>
                  <a:lnTo>
                    <a:pt x="600" y="4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B61B4E89-5D1A-4658-B848-92ED9357B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6" y="1341"/>
              <a:ext cx="363" cy="414"/>
            </a:xfrm>
            <a:custGeom>
              <a:avLst/>
              <a:gdLst>
                <a:gd name="T0" fmla="*/ 0 w 363"/>
                <a:gd name="T1" fmla="*/ 0 h 414"/>
                <a:gd name="T2" fmla="*/ 363 w 363"/>
                <a:gd name="T3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63" h="414">
                  <a:moveTo>
                    <a:pt x="0" y="0"/>
                  </a:moveTo>
                  <a:lnTo>
                    <a:pt x="363" y="414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50BD220C-6F7E-423D-BB71-72111627F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8" y="1776"/>
              <a:ext cx="598" cy="1"/>
            </a:xfrm>
            <a:custGeom>
              <a:avLst/>
              <a:gdLst>
                <a:gd name="T0" fmla="*/ 0 w 598"/>
                <a:gd name="T1" fmla="*/ 0 h 1"/>
                <a:gd name="T2" fmla="*/ 598 w 598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98" h="1">
                  <a:moveTo>
                    <a:pt x="0" y="0"/>
                  </a:moveTo>
                  <a:lnTo>
                    <a:pt x="598" y="0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ABE47C82-0C8E-4FA9-91B6-E594A9D64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1344"/>
              <a:ext cx="420" cy="412"/>
            </a:xfrm>
            <a:custGeom>
              <a:avLst/>
              <a:gdLst>
                <a:gd name="T0" fmla="*/ 420 w 420"/>
                <a:gd name="T1" fmla="*/ 0 h 412"/>
                <a:gd name="T2" fmla="*/ 0 w 420"/>
                <a:gd name="T3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20" h="412">
                  <a:moveTo>
                    <a:pt x="420" y="0"/>
                  </a:moveTo>
                  <a:lnTo>
                    <a:pt x="0" y="412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8D26524E-6825-4FDF-966B-226693D9D1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816"/>
              <a:ext cx="432" cy="43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985A91C9-1CB9-4482-B2FA-7065FB4722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1296"/>
              <a:ext cx="38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BAFCD03F-FA97-447E-9533-21D9FE7E6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1296"/>
              <a:ext cx="336" cy="1"/>
            </a:xfrm>
            <a:custGeom>
              <a:avLst/>
              <a:gdLst>
                <a:gd name="T0" fmla="*/ 0 w 336"/>
                <a:gd name="T1" fmla="*/ 0 h 1"/>
                <a:gd name="T2" fmla="*/ 336 w 336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36" h="1">
                  <a:moveTo>
                    <a:pt x="0" y="0"/>
                  </a:moveTo>
                  <a:lnTo>
                    <a:pt x="336" y="0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" name="Line 24">
              <a:extLst>
                <a:ext uri="{FF2B5EF4-FFF2-40B4-BE49-F238E27FC236}">
                  <a16:creationId xmlns:a16="http://schemas.microsoft.com/office/drawing/2014/main" id="{F078A0C5-0329-4BE2-BBE7-31009FFFCF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1296"/>
              <a:ext cx="336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4EF56B3C-E313-461D-BF74-A3765362A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" y="1296"/>
              <a:ext cx="328" cy="4"/>
            </a:xfrm>
            <a:custGeom>
              <a:avLst/>
              <a:gdLst>
                <a:gd name="T0" fmla="*/ 0 w 328"/>
                <a:gd name="T1" fmla="*/ 0 h 4"/>
                <a:gd name="T2" fmla="*/ 328 w 328"/>
                <a:gd name="T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8" h="4">
                  <a:moveTo>
                    <a:pt x="0" y="0"/>
                  </a:moveTo>
                  <a:lnTo>
                    <a:pt x="328" y="4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" name="Text Box 26">
              <a:extLst>
                <a:ext uri="{FF2B5EF4-FFF2-40B4-BE49-F238E27FC236}">
                  <a16:creationId xmlns:a16="http://schemas.microsoft.com/office/drawing/2014/main" id="{30FA0EF2-E798-47E8-BF13-CF56CD594B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8" y="1176"/>
              <a:ext cx="52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zh-CN" altLang="en-US" sz="2000" b="0"/>
                <a:t>(</a:t>
              </a:r>
              <a:r>
                <a:rPr lang="en-US" altLang="zh-CN" sz="2000" b="0"/>
                <a:t>PDC,</a:t>
              </a:r>
              <a:r>
                <a:rPr lang="en-US" altLang="zh-CN" sz="2000" b="0">
                  <a:sym typeface="Symbol" panose="05050102010706020507" pitchFamily="18" charset="2"/>
                </a:rPr>
                <a:t>S)</a:t>
              </a:r>
              <a:endParaRPr lang="en-US" altLang="zh-CN" sz="2000" b="0"/>
            </a:p>
          </p:txBody>
        </p:sp>
        <p:sp>
          <p:nvSpPr>
            <p:cNvPr id="32" name="Text Box 27">
              <a:extLst>
                <a:ext uri="{FF2B5EF4-FFF2-40B4-BE49-F238E27FC236}">
                  <a16:creationId xmlns:a16="http://schemas.microsoft.com/office/drawing/2014/main" id="{F5B31660-4EDA-43C8-9A9B-D8E53E2E5B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0" y="1104"/>
              <a:ext cx="6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zh-CN" altLang="en-US" sz="2000" b="0"/>
                <a:t>(</a:t>
              </a:r>
              <a:r>
                <a:rPr lang="en-US" altLang="zh-CN" sz="2000" b="0"/>
                <a:t>PDSC,</a:t>
              </a:r>
              <a:r>
                <a:rPr lang="en-US" altLang="zh-CN" sz="2000" b="0">
                  <a:sym typeface="Symbol" panose="05050102010706020507" pitchFamily="18" charset="2"/>
                </a:rPr>
                <a:t>)</a:t>
              </a:r>
              <a:endParaRPr lang="en-US" altLang="zh-CN" sz="2000" b="0"/>
            </a:p>
          </p:txBody>
        </p:sp>
        <p:sp>
          <p:nvSpPr>
            <p:cNvPr id="33" name="Text Box 28">
              <a:extLst>
                <a:ext uri="{FF2B5EF4-FFF2-40B4-BE49-F238E27FC236}">
                  <a16:creationId xmlns:a16="http://schemas.microsoft.com/office/drawing/2014/main" id="{6FB6E503-44C7-4834-8512-1D6ACCE4B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8" y="1344"/>
              <a:ext cx="52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zh-CN" altLang="en-US" sz="2000" b="0"/>
                <a:t>(</a:t>
              </a:r>
              <a:r>
                <a:rPr lang="en-US" altLang="zh-CN" sz="2000" b="0"/>
                <a:t>DC,</a:t>
              </a:r>
              <a:r>
                <a:rPr lang="en-US" altLang="zh-CN" sz="2000" b="0">
                  <a:sym typeface="Symbol" panose="05050102010706020507" pitchFamily="18" charset="2"/>
                </a:rPr>
                <a:t>PS)</a:t>
              </a:r>
              <a:endParaRPr lang="en-US" altLang="zh-CN" sz="2000" b="0"/>
            </a:p>
          </p:txBody>
        </p:sp>
        <p:sp>
          <p:nvSpPr>
            <p:cNvPr id="34" name="Text Box 29">
              <a:extLst>
                <a:ext uri="{FF2B5EF4-FFF2-40B4-BE49-F238E27FC236}">
                  <a16:creationId xmlns:a16="http://schemas.microsoft.com/office/drawing/2014/main" id="{6BAA87C8-B6B9-4015-8F7C-E88CD0FF2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564"/>
              <a:ext cx="52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zh-CN" altLang="en-US" sz="2000" b="0"/>
                <a:t>(</a:t>
              </a:r>
              <a:r>
                <a:rPr lang="en-US" altLang="zh-CN" sz="2000" b="0"/>
                <a:t>D,PSC</a:t>
              </a:r>
              <a:r>
                <a:rPr lang="en-US" altLang="zh-CN" sz="2000" b="0">
                  <a:sym typeface="Symbol" panose="05050102010706020507" pitchFamily="18" charset="2"/>
                </a:rPr>
                <a:t>)</a:t>
              </a:r>
              <a:endParaRPr lang="en-US" altLang="zh-CN" sz="2000" b="0"/>
            </a:p>
          </p:txBody>
        </p:sp>
        <p:sp>
          <p:nvSpPr>
            <p:cNvPr id="35" name="Text Box 30">
              <a:extLst>
                <a:ext uri="{FF2B5EF4-FFF2-40B4-BE49-F238E27FC236}">
                  <a16:creationId xmlns:a16="http://schemas.microsoft.com/office/drawing/2014/main" id="{E4BB304D-4F76-4CA2-BA3B-F473D3C51A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6" y="564"/>
              <a:ext cx="52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zh-CN" altLang="en-US" sz="2000" b="0"/>
                <a:t>(</a:t>
              </a:r>
              <a:r>
                <a:rPr lang="en-US" altLang="zh-CN" sz="2000" b="0"/>
                <a:t>PDS,</a:t>
              </a:r>
              <a:r>
                <a:rPr lang="en-US" altLang="zh-CN" sz="2000" b="0">
                  <a:sym typeface="Symbol" panose="05050102010706020507" pitchFamily="18" charset="2"/>
                </a:rPr>
                <a:t>C)</a:t>
              </a:r>
              <a:endParaRPr lang="en-US" altLang="zh-CN" sz="2000" b="0"/>
            </a:p>
          </p:txBody>
        </p:sp>
        <p:sp>
          <p:nvSpPr>
            <p:cNvPr id="36" name="Text Box 31">
              <a:extLst>
                <a:ext uri="{FF2B5EF4-FFF2-40B4-BE49-F238E27FC236}">
                  <a16:creationId xmlns:a16="http://schemas.microsoft.com/office/drawing/2014/main" id="{0CE3C0DB-4325-4E8C-A5DA-3AC639E6F6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0" y="1836"/>
              <a:ext cx="52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zh-CN" altLang="en-US" sz="2000" b="0"/>
                <a:t>(</a:t>
              </a:r>
              <a:r>
                <a:rPr lang="en-US" altLang="zh-CN" sz="2000" b="0"/>
                <a:t>C,PDS</a:t>
              </a:r>
              <a:r>
                <a:rPr lang="en-US" altLang="zh-CN" sz="2000" b="0">
                  <a:sym typeface="Symbol" panose="05050102010706020507" pitchFamily="18" charset="2"/>
                </a:rPr>
                <a:t>)</a:t>
              </a:r>
              <a:endParaRPr lang="en-US" altLang="zh-CN" sz="2000" b="0"/>
            </a:p>
          </p:txBody>
        </p:sp>
        <p:sp>
          <p:nvSpPr>
            <p:cNvPr id="37" name="Text Box 32">
              <a:extLst>
                <a:ext uri="{FF2B5EF4-FFF2-40B4-BE49-F238E27FC236}">
                  <a16:creationId xmlns:a16="http://schemas.microsoft.com/office/drawing/2014/main" id="{8CC63679-51C9-4067-A66E-A15A59FE3E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0" y="1824"/>
              <a:ext cx="52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zh-CN" altLang="en-US" sz="2000" b="0"/>
                <a:t>(</a:t>
              </a:r>
              <a:r>
                <a:rPr lang="en-US" altLang="zh-CN" sz="2000" b="0"/>
                <a:t>PSC,</a:t>
              </a:r>
              <a:r>
                <a:rPr lang="en-US" altLang="zh-CN" sz="2000" b="0">
                  <a:sym typeface="Symbol" panose="05050102010706020507" pitchFamily="18" charset="2"/>
                </a:rPr>
                <a:t>D)</a:t>
              </a:r>
              <a:endParaRPr lang="en-US" altLang="zh-CN" sz="2000" b="0"/>
            </a:p>
          </p:txBody>
        </p:sp>
        <p:sp>
          <p:nvSpPr>
            <p:cNvPr id="38" name="Text Box 33">
              <a:extLst>
                <a:ext uri="{FF2B5EF4-FFF2-40B4-BE49-F238E27FC236}">
                  <a16:creationId xmlns:a16="http://schemas.microsoft.com/office/drawing/2014/main" id="{E97D6EDD-B6B3-4326-9A6D-E0295C53E2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0" y="1176"/>
              <a:ext cx="52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zh-CN" altLang="en-US" sz="2000" b="0"/>
                <a:t>(</a:t>
              </a:r>
              <a:r>
                <a:rPr lang="en-US" altLang="zh-CN" sz="2000" b="0"/>
                <a:t>S,PDC</a:t>
              </a:r>
              <a:r>
                <a:rPr lang="en-US" altLang="zh-CN" sz="2000" b="0">
                  <a:sym typeface="Symbol" panose="05050102010706020507" pitchFamily="18" charset="2"/>
                </a:rPr>
                <a:t>)</a:t>
              </a:r>
              <a:endParaRPr lang="en-US" altLang="zh-CN" sz="2000" b="0"/>
            </a:p>
          </p:txBody>
        </p:sp>
        <p:sp>
          <p:nvSpPr>
            <p:cNvPr id="39" name="Text Box 34">
              <a:extLst>
                <a:ext uri="{FF2B5EF4-FFF2-40B4-BE49-F238E27FC236}">
                  <a16:creationId xmlns:a16="http://schemas.microsoft.com/office/drawing/2014/main" id="{93AD54E7-7629-46F0-AE6A-07744D7B49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6" y="1392"/>
              <a:ext cx="52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zh-CN" altLang="en-US" sz="2000" b="0"/>
                <a:t>(</a:t>
              </a:r>
              <a:r>
                <a:rPr lang="en-US" altLang="zh-CN" sz="2000" b="0"/>
                <a:t>PS,</a:t>
              </a:r>
              <a:r>
                <a:rPr lang="en-US" altLang="zh-CN" sz="2000" b="0">
                  <a:sym typeface="Symbol" panose="05050102010706020507" pitchFamily="18" charset="2"/>
                </a:rPr>
                <a:t>DC)</a:t>
              </a:r>
              <a:endParaRPr lang="en-US" altLang="zh-CN" sz="2000" b="0"/>
            </a:p>
          </p:txBody>
        </p:sp>
        <p:sp>
          <p:nvSpPr>
            <p:cNvPr id="40" name="Text Box 35">
              <a:extLst>
                <a:ext uri="{FF2B5EF4-FFF2-40B4-BE49-F238E27FC236}">
                  <a16:creationId xmlns:a16="http://schemas.microsoft.com/office/drawing/2014/main" id="{19E531C3-5B54-4824-AA02-502AA02C22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2" y="1044"/>
              <a:ext cx="6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zh-CN" altLang="en-US" sz="2000" b="0"/>
                <a:t>(</a:t>
              </a:r>
              <a:r>
                <a:rPr lang="en-US" altLang="zh-CN" sz="2000" b="0">
                  <a:sym typeface="Symbol" panose="05050102010706020507" pitchFamily="18" charset="2"/>
                </a:rPr>
                <a:t></a:t>
              </a:r>
              <a:r>
                <a:rPr lang="zh-CN" altLang="en-US" sz="2000" b="0"/>
                <a:t>,</a:t>
              </a:r>
              <a:r>
                <a:rPr lang="en-US" altLang="zh-CN" sz="2000" b="0"/>
                <a:t>PDSC</a:t>
              </a:r>
              <a:r>
                <a:rPr lang="en-US" altLang="zh-CN" sz="2000" b="0">
                  <a:sym typeface="Symbol" panose="05050102010706020507" pitchFamily="18" charset="2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1947543"/>
      </p:ext>
    </p:extLst>
  </p:cSld>
  <p:clrMapOvr>
    <a:masterClrMapping/>
  </p:clrMapOvr>
  <p:transition spd="slow" advTm="0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05C4381-AF5E-41B0-9965-3FCFAB2117DB}"/>
              </a:ext>
            </a:extLst>
          </p:cNvPr>
          <p:cNvSpPr/>
          <p:nvPr/>
        </p:nvSpPr>
        <p:spPr>
          <a:xfrm>
            <a:off x="3520505" y="2850957"/>
            <a:ext cx="523412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anose="02010609060101010101" pitchFamily="49" charset="-122"/>
                <a:cs typeface="+mj-cs"/>
              </a:rPr>
              <a:t>特殊关系</a:t>
            </a:r>
            <a:endParaRPr lang="en-US" altLang="zh-CN" sz="4800" b="1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黑体" panose="02010609060101010101" pitchFamily="49" charset="-122"/>
              <a:cs typeface="+mj-cs"/>
            </a:endParaRPr>
          </a:p>
          <a:p>
            <a:pPr algn="ctr"/>
            <a:r>
              <a:rPr lang="en-US" altLang="zh-CN" sz="4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anose="02010609060101010101" pitchFamily="49" charset="-122"/>
                <a:cs typeface="+mj-cs"/>
              </a:rPr>
              <a:t> </a:t>
            </a:r>
            <a:r>
              <a:rPr lang="en-US" altLang="zh-CN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 Relations</a:t>
            </a:r>
            <a:endParaRPr lang="zh-CN" altLang="en-US" sz="4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黑体" panose="02010609060101010101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1004224"/>
      </p:ext>
    </p:extLst>
  </p:cSld>
  <p:clrMapOvr>
    <a:masterClrMapping/>
  </p:clrMapOvr>
  <p:transition spd="slow" advTm="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D87921-54DF-47E2-A763-8D157C9E76C2}"/>
              </a:ext>
            </a:extLst>
          </p:cNvPr>
          <p:cNvSpPr txBox="1">
            <a:spLocks noChangeArrowheads="1"/>
          </p:cNvSpPr>
          <p:nvPr/>
        </p:nvSpPr>
        <p:spPr>
          <a:xfrm>
            <a:off x="1571625" y="805605"/>
            <a:ext cx="10620375" cy="29257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dirty="0">
                <a:latin typeface="宋体" panose="02010600030101010101" pitchFamily="2" charset="-122"/>
                <a:cs typeface="Times New Roman" panose="02020603050405020304" pitchFamily="18" charset="0"/>
              </a:rPr>
              <a:t>某学校共有</a:t>
            </a:r>
            <a:r>
              <a:rPr lang="en-US" altLang="zh-CN" sz="2400" dirty="0">
                <a:latin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2400" dirty="0">
                <a:latin typeface="宋体" panose="02010600030101010101" pitchFamily="2" charset="-122"/>
                <a:cs typeface="Times New Roman" panose="02020603050405020304" pitchFamily="18" charset="0"/>
              </a:rPr>
              <a:t>名教师，他们分别参加</a:t>
            </a:r>
            <a:r>
              <a:rPr lang="en-US" altLang="zh-CN" sz="2400" dirty="0">
                <a:latin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2400" dirty="0">
                <a:latin typeface="宋体" panose="02010600030101010101" pitchFamily="2" charset="-122"/>
                <a:cs typeface="Times New Roman" panose="02020603050405020304" pitchFamily="18" charset="0"/>
              </a:rPr>
              <a:t>个班级的讨论课，每个班级可能同时需要多位教师参加，有的教师可能需要参加多个班级的讨论，每个班级必须单独开展讨论课，则如何安排才使得所有班级在最短时间段内完成讨论课？讨论课的情况如下（</a:t>
            </a:r>
            <a:r>
              <a:rPr lang="en-US" altLang="zh-CN" sz="2400" dirty="0"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400" baseline="-30000" dirty="0">
                <a:latin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latin typeface="宋体" panose="02010600030101010101" pitchFamily="2" charset="-122"/>
                <a:cs typeface="Times New Roman" panose="02020603050405020304" pitchFamily="18" charset="0"/>
              </a:rPr>
              <a:t>为班级编号，数字</a:t>
            </a:r>
            <a:r>
              <a:rPr lang="en-US" altLang="zh-CN" sz="2400" dirty="0">
                <a:latin typeface="宋体" panose="02010600030101010101" pitchFamily="2" charset="-122"/>
                <a:cs typeface="Times New Roman" panose="02020603050405020304" pitchFamily="18" charset="0"/>
              </a:rPr>
              <a:t>1-10</a:t>
            </a:r>
            <a:r>
              <a:rPr lang="zh-CN" altLang="en-US" sz="2400" dirty="0">
                <a:latin typeface="宋体" panose="02010600030101010101" pitchFamily="2" charset="-122"/>
                <a:cs typeface="Times New Roman" panose="02020603050405020304" pitchFamily="18" charset="0"/>
              </a:rPr>
              <a:t>为教师编号）：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48B83D12-C0D8-4D26-A589-E8188DB854C1}"/>
              </a:ext>
            </a:extLst>
          </p:cNvPr>
          <p:cNvGrpSpPr>
            <a:grpSpLocks/>
          </p:cNvGrpSpPr>
          <p:nvPr/>
        </p:nvGrpSpPr>
        <p:grpSpPr bwMode="auto">
          <a:xfrm>
            <a:off x="5931786" y="2788996"/>
            <a:ext cx="5353471" cy="3816350"/>
            <a:chOff x="4333" y="11112"/>
            <a:chExt cx="3240" cy="2652"/>
          </a:xfrm>
        </p:grpSpPr>
        <p:sp>
          <p:nvSpPr>
            <p:cNvPr id="7" name="AutoShape 4">
              <a:extLst>
                <a:ext uri="{FF2B5EF4-FFF2-40B4-BE49-F238E27FC236}">
                  <a16:creationId xmlns:a16="http://schemas.microsoft.com/office/drawing/2014/main" id="{C970C75C-5A86-4642-8A76-DFFFD33ABEF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333" y="11112"/>
              <a:ext cx="3240" cy="2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5">
              <a:extLst>
                <a:ext uri="{FF2B5EF4-FFF2-40B4-BE49-F238E27FC236}">
                  <a16:creationId xmlns:a16="http://schemas.microsoft.com/office/drawing/2014/main" id="{5C91FA88-235F-4CCB-93D3-DC508D5EB8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4" y="11496"/>
              <a:ext cx="1009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9" name="AutoShape 6">
              <a:extLst>
                <a:ext uri="{FF2B5EF4-FFF2-40B4-BE49-F238E27FC236}">
                  <a16:creationId xmlns:a16="http://schemas.microsoft.com/office/drawing/2014/main" id="{E1A8910B-CDA7-43E8-AE15-D10C2A18F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" y="11424"/>
              <a:ext cx="92" cy="91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0" name="Line 7">
              <a:extLst>
                <a:ext uri="{FF2B5EF4-FFF2-40B4-BE49-F238E27FC236}">
                  <a16:creationId xmlns:a16="http://schemas.microsoft.com/office/drawing/2014/main" id="{D42821E1-6275-46A4-8427-8D094B3CE5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53" y="11484"/>
              <a:ext cx="912" cy="4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" name="Text Box 8">
              <a:extLst>
                <a:ext uri="{FF2B5EF4-FFF2-40B4-BE49-F238E27FC236}">
                  <a16:creationId xmlns:a16="http://schemas.microsoft.com/office/drawing/2014/main" id="{63D4F1BA-3459-4338-A467-D8CF6E3A3A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13" y="12360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6</a:t>
              </a:r>
            </a:p>
          </p:txBody>
        </p:sp>
        <p:sp>
          <p:nvSpPr>
            <p:cNvPr id="12" name="Text Box 9">
              <a:extLst>
                <a:ext uri="{FF2B5EF4-FFF2-40B4-BE49-F238E27FC236}">
                  <a16:creationId xmlns:a16="http://schemas.microsoft.com/office/drawing/2014/main" id="{6497BAD7-CB3A-4CC3-B4C5-C33C382C37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73" y="12984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5</a:t>
              </a:r>
            </a:p>
          </p:txBody>
        </p:sp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DE8A8B45-2F91-426D-BE9D-07A6F02995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3" y="13296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4</a:t>
              </a:r>
            </a:p>
          </p:txBody>
        </p:sp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9A2B1AAF-2E61-4199-84C8-04B2463C3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3" y="11736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2</a:t>
              </a:r>
            </a:p>
          </p:txBody>
        </p:sp>
        <p:sp>
          <p:nvSpPr>
            <p:cNvPr id="15" name="Text Box 12">
              <a:extLst>
                <a:ext uri="{FF2B5EF4-FFF2-40B4-BE49-F238E27FC236}">
                  <a16:creationId xmlns:a16="http://schemas.microsoft.com/office/drawing/2014/main" id="{FAFFC2DE-1631-41A5-B082-4ED542946A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3" y="12864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3</a:t>
              </a:r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25323AFD-476A-4581-8524-1C1DA21800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89" y="11508"/>
              <a:ext cx="900" cy="140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5D30EF57-7805-4502-824C-DA59F3670B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3" y="11892"/>
              <a:ext cx="1620" cy="10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0BF1F6E1-8CF1-4C49-A0CC-49C3B721E6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3" y="12922"/>
              <a:ext cx="1080" cy="37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52251F5F-11DB-4308-834C-C037CF2021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3" y="12912"/>
              <a:ext cx="1620" cy="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0" name="AutoShape 17">
              <a:extLst>
                <a:ext uri="{FF2B5EF4-FFF2-40B4-BE49-F238E27FC236}">
                  <a16:creationId xmlns:a16="http://schemas.microsoft.com/office/drawing/2014/main" id="{0C675674-49EF-45A0-B3DD-1118D9259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1" y="12876"/>
              <a:ext cx="91" cy="9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D099A3C8-EB0A-41DA-9D7B-5A2239476B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33" y="12984"/>
              <a:ext cx="540" cy="3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2" name="Line 19">
              <a:extLst>
                <a:ext uri="{FF2B5EF4-FFF2-40B4-BE49-F238E27FC236}">
                  <a16:creationId xmlns:a16="http://schemas.microsoft.com/office/drawing/2014/main" id="{2E43FA56-6121-4BCE-AF99-8B396FE36A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73" y="11736"/>
              <a:ext cx="360" cy="1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F4B2CEB9-06BF-4536-943A-8AEAE7BE2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73" y="12360"/>
              <a:ext cx="54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4" name="Line 21">
              <a:extLst>
                <a:ext uri="{FF2B5EF4-FFF2-40B4-BE49-F238E27FC236}">
                  <a16:creationId xmlns:a16="http://schemas.microsoft.com/office/drawing/2014/main" id="{FDF8E037-F865-44AB-BE05-74EFF1862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033" y="11736"/>
              <a:ext cx="18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5" name="AutoShape 22">
              <a:extLst>
                <a:ext uri="{FF2B5EF4-FFF2-40B4-BE49-F238E27FC236}">
                  <a16:creationId xmlns:a16="http://schemas.microsoft.com/office/drawing/2014/main" id="{4642C411-89FC-44F1-9713-3FE9D1E73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5" y="12312"/>
              <a:ext cx="91" cy="91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6" name="AutoShape 23">
              <a:extLst>
                <a:ext uri="{FF2B5EF4-FFF2-40B4-BE49-F238E27FC236}">
                  <a16:creationId xmlns:a16="http://schemas.microsoft.com/office/drawing/2014/main" id="{DD9198C2-0216-435A-AD57-363DB926D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" y="12930"/>
              <a:ext cx="90" cy="9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7" name="AutoShape 24">
              <a:extLst>
                <a:ext uri="{FF2B5EF4-FFF2-40B4-BE49-F238E27FC236}">
                  <a16:creationId xmlns:a16="http://schemas.microsoft.com/office/drawing/2014/main" id="{3F724B70-E76C-4FDD-A443-E9E0FD3B4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5" y="13236"/>
              <a:ext cx="92" cy="91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8" name="Text Box 25">
              <a:extLst>
                <a:ext uri="{FF2B5EF4-FFF2-40B4-BE49-F238E27FC236}">
                  <a16:creationId xmlns:a16="http://schemas.microsoft.com/office/drawing/2014/main" id="{18754929-82DA-4ADD-8F2A-4E3BFE5DC0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3" y="11424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7</a:t>
              </a:r>
            </a:p>
          </p:txBody>
        </p:sp>
        <p:sp>
          <p:nvSpPr>
            <p:cNvPr id="29" name="Text Box 26">
              <a:extLst>
                <a:ext uri="{FF2B5EF4-FFF2-40B4-BE49-F238E27FC236}">
                  <a16:creationId xmlns:a16="http://schemas.microsoft.com/office/drawing/2014/main" id="{8911CCE0-A65F-44C6-B798-625F4559E2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3" y="11112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1</a:t>
              </a:r>
              <a:endParaRPr lang="en-US" altLang="zh-CN" sz="1800">
                <a:solidFill>
                  <a:srgbClr val="003399"/>
                </a:solidFill>
              </a:endParaRPr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148C6305-AC7B-4336-AEEA-1077C7CD71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77" y="11928"/>
              <a:ext cx="1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671EFD6E-015F-4E10-990D-AA72D9729D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989" y="11508"/>
              <a:ext cx="180" cy="17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2" name="Line 29">
              <a:extLst>
                <a:ext uri="{FF2B5EF4-FFF2-40B4-BE49-F238E27FC236}">
                  <a16:creationId xmlns:a16="http://schemas.microsoft.com/office/drawing/2014/main" id="{292A0009-8D5D-49B8-8B9C-C22646D7FD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53" y="11736"/>
              <a:ext cx="1980" cy="1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3" name="AutoShape 30">
              <a:extLst>
                <a:ext uri="{FF2B5EF4-FFF2-40B4-BE49-F238E27FC236}">
                  <a16:creationId xmlns:a16="http://schemas.microsoft.com/office/drawing/2014/main" id="{7A1EA00C-2B44-4B7A-AA9A-5D416D161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7" y="11676"/>
              <a:ext cx="92" cy="91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4" name="AutoShape 31">
              <a:extLst>
                <a:ext uri="{FF2B5EF4-FFF2-40B4-BE49-F238E27FC236}">
                  <a16:creationId xmlns:a16="http://schemas.microsoft.com/office/drawing/2014/main" id="{7A6DD6DE-3651-4195-8130-3270C5BA8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1844"/>
              <a:ext cx="91" cy="9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5" name="Rectangle 32">
            <a:extLst>
              <a:ext uri="{FF2B5EF4-FFF2-40B4-BE49-F238E27FC236}">
                <a16:creationId xmlns:a16="http://schemas.microsoft.com/office/drawing/2014/main" id="{F2414F3F-3A5F-4C16-85C1-5DB03FAF0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259" y="2788996"/>
            <a:ext cx="5176401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Font typeface="Symbol" panose="05050102010706020507" pitchFamily="18" charset="2"/>
              <a:defRPr kumimoji="1" sz="2800" b="1">
                <a:solidFill>
                  <a:srgbClr val="003399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sz="24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2pPr>
            <a:lvl3pPr marL="11430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20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3pPr>
            <a:lvl4pPr marL="16002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4pPr>
            <a:lvl5pPr marL="20574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5pPr>
            <a:lvl6pPr marL="25146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6pPr>
            <a:lvl7pPr marL="29718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7pPr>
            <a:lvl8pPr marL="34290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8pPr>
            <a:lvl9pPr marL="38862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V</a:t>
            </a:r>
            <a:r>
              <a:rPr lang="en-US" altLang="zh-CN" sz="24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={1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3}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V</a:t>
            </a:r>
            <a:r>
              <a:rPr lang="en-US" altLang="zh-CN" sz="24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={1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5}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V</a:t>
            </a:r>
            <a:r>
              <a:rPr lang="en-US" altLang="zh-CN" sz="24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={2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7}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V</a:t>
            </a:r>
            <a:r>
              <a:rPr lang="en-US" altLang="zh-CN" sz="24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={2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7}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V</a:t>
            </a:r>
            <a:r>
              <a:rPr lang="en-US" altLang="zh-CN" sz="24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={4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9}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V</a:t>
            </a:r>
            <a:r>
              <a:rPr lang="en-US" altLang="zh-CN" sz="24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={8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10}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V</a:t>
            </a:r>
            <a:r>
              <a:rPr lang="en-US" altLang="zh-CN" sz="24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={1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10}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2989043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68" name="Rectangle 2">
            <a:extLst>
              <a:ext uri="{FF2B5EF4-FFF2-40B4-BE49-F238E27FC236}">
                <a16:creationId xmlns:a16="http://schemas.microsoft.com/office/drawing/2014/main" id="{5901F6C1-7D95-4EEC-A0DF-8C35F17CB71C}"/>
              </a:ext>
            </a:extLst>
          </p:cNvPr>
          <p:cNvSpPr txBox="1">
            <a:spLocks noChangeArrowheads="1"/>
          </p:cNvSpPr>
          <p:nvPr/>
        </p:nvSpPr>
        <p:spPr>
          <a:xfrm>
            <a:off x="1571625" y="885287"/>
            <a:ext cx="8713787" cy="61912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zh-CN" altLang="en-US" sz="1200" dirty="0">
                <a:solidFill>
                  <a:srgbClr val="F63A14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zh-CN" altLang="en-US" sz="2400" dirty="0">
                <a:solidFill>
                  <a:srgbClr val="F63A14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G=(V,E)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包括两个集合：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结点集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V(G)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非空的对象的集合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,V={v</a:t>
            </a:r>
            <a:r>
              <a:rPr lang="en-US" altLang="zh-CN" baseline="-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,v</a:t>
            </a:r>
            <a:r>
              <a:rPr lang="en-US" altLang="zh-CN" baseline="-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,…,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aseline="-30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边集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E(G)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：有限的两个对象构成的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的无序对构成的集合。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E={e</a:t>
            </a:r>
            <a:r>
              <a:rPr lang="en-US" altLang="zh-CN" baseline="-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,e</a:t>
            </a:r>
            <a:r>
              <a:rPr lang="en-US" altLang="zh-CN" baseline="-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,…,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baseline="-30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其中，每一条边都是集合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的二元子集，如边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baseline="-30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={u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v}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，常常简记为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uv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，其中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称为边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uv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端点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93196377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grpSp>
        <p:nvGrpSpPr>
          <p:cNvPr id="12" name="Group 9">
            <a:extLst>
              <a:ext uri="{FF2B5EF4-FFF2-40B4-BE49-F238E27FC236}">
                <a16:creationId xmlns:a16="http://schemas.microsoft.com/office/drawing/2014/main" id="{016A0864-B62E-4A00-975D-629015BAA4A9}"/>
              </a:ext>
            </a:extLst>
          </p:cNvPr>
          <p:cNvGrpSpPr>
            <a:grpSpLocks/>
          </p:cNvGrpSpPr>
          <p:nvPr/>
        </p:nvGrpSpPr>
        <p:grpSpPr bwMode="auto">
          <a:xfrm>
            <a:off x="1717457" y="1176338"/>
            <a:ext cx="8305800" cy="1614487"/>
            <a:chOff x="384" y="3168"/>
            <a:chExt cx="5232" cy="1017"/>
          </a:xfrm>
        </p:grpSpPr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A0400824-6AC7-4268-8941-DB91CC028D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3168"/>
              <a:ext cx="4944" cy="10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EEB00B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         </a:t>
              </a:r>
              <a:r>
                <a:rPr kumimoji="1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    </a:t>
              </a: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设 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V ={v</a:t>
              </a:r>
              <a:r>
                <a:rPr kumimoji="1" lang="en-US" altLang="zh-CN" sz="2400" b="1" i="0" u="none" strike="noStrike" kern="0" cap="none" spc="0" normalizeH="0" baseline="-3000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，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v</a:t>
              </a:r>
              <a:r>
                <a:rPr kumimoji="1" lang="en-US" altLang="zh-CN" sz="2400" b="1" i="0" u="none" strike="noStrike" kern="0" cap="none" spc="0" normalizeH="0" baseline="-3000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，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v</a:t>
              </a:r>
              <a:r>
                <a:rPr kumimoji="1" lang="en-US" altLang="zh-CN" sz="2400" b="1" i="0" u="none" strike="noStrike" kern="0" cap="none" spc="0" normalizeH="0" baseline="-3000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3</a:t>
              </a: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，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v</a:t>
              </a:r>
              <a:r>
                <a:rPr kumimoji="1" lang="en-US" altLang="zh-CN" sz="2400" b="1" i="0" u="none" strike="noStrike" kern="0" cap="none" spc="0" normalizeH="0" baseline="-3000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4</a:t>
              </a: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，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v</a:t>
              </a:r>
              <a:r>
                <a:rPr kumimoji="1" lang="en-US" altLang="zh-CN" sz="2400" b="1" i="0" u="none" strike="noStrike" kern="0" cap="none" spc="0" normalizeH="0" baseline="-3000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5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},</a:t>
              </a:r>
            </a:p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         E = </a:t>
              </a:r>
            </a:p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         </a:t>
              </a: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则 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G=</a:t>
              </a: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（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V</a:t>
              </a: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，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E</a:t>
              </a: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）是一个图。</a:t>
              </a:r>
            </a:p>
          </p:txBody>
        </p:sp>
        <p:graphicFrame>
          <p:nvGraphicFramePr>
            <p:cNvPr id="14" name="Object 11">
              <a:extLst>
                <a:ext uri="{FF2B5EF4-FFF2-40B4-BE49-F238E27FC236}">
                  <a16:creationId xmlns:a16="http://schemas.microsoft.com/office/drawing/2014/main" id="{52E2561D-6E25-4A94-9B3E-14E22D0C1F3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32" y="3551"/>
            <a:ext cx="2832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2032000" imgH="203200" progId="Equation.3">
                    <p:embed/>
                  </p:oleObj>
                </mc:Choice>
                <mc:Fallback>
                  <p:oleObj r:id="rId4" imgW="2032000" imgH="203200" progId="Equation.3">
                    <p:embed/>
                    <p:pic>
                      <p:nvPicPr>
                        <p:cNvPr id="14" name="Object 11">
                          <a:extLst>
                            <a:ext uri="{FF2B5EF4-FFF2-40B4-BE49-F238E27FC236}">
                              <a16:creationId xmlns:a16="http://schemas.microsoft.com/office/drawing/2014/main" id="{52E2561D-6E25-4A94-9B3E-14E22D0C1F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3551"/>
                          <a:ext cx="2832" cy="3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2">
              <a:extLst>
                <a:ext uri="{FF2B5EF4-FFF2-40B4-BE49-F238E27FC236}">
                  <a16:creationId xmlns:a16="http://schemas.microsoft.com/office/drawing/2014/main" id="{6496E65A-63D4-48EB-AE60-B19549D0EBC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16" y="3551"/>
            <a:ext cx="1200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1181100" imgH="228600" progId="Equation.3">
                    <p:embed/>
                  </p:oleObj>
                </mc:Choice>
                <mc:Fallback>
                  <p:oleObj r:id="rId6" imgW="1181100" imgH="228600" progId="Equation.3">
                    <p:embed/>
                    <p:pic>
                      <p:nvPicPr>
                        <p:cNvPr id="15" name="Object 12">
                          <a:extLst>
                            <a:ext uri="{FF2B5EF4-FFF2-40B4-BE49-F238E27FC236}">
                              <a16:creationId xmlns:a16="http://schemas.microsoft.com/office/drawing/2014/main" id="{6496E65A-63D4-48EB-AE60-B19549D0EBC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3551"/>
                          <a:ext cx="1200" cy="3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 Box 14">
            <a:extLst>
              <a:ext uri="{FF2B5EF4-FFF2-40B4-BE49-F238E27FC236}">
                <a16:creationId xmlns:a16="http://schemas.microsoft.com/office/drawing/2014/main" id="{7406C0A6-D5AB-4FD3-8FA4-8AE879555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1932" y="2974975"/>
            <a:ext cx="6191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66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kumimoji="1" lang="en-US" altLang="zh-CN" sz="2400" b="1" dirty="0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(a).(b)</a:t>
            </a:r>
            <a:r>
              <a:rPr kumimoji="1" lang="zh-CN" altLang="en-US" sz="2400" b="1" dirty="0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分别给出了图</a:t>
            </a:r>
            <a:r>
              <a:rPr kumimoji="1" lang="en-US" altLang="zh-CN" sz="2400" b="1" dirty="0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</a:t>
            </a:r>
            <a:r>
              <a:rPr kumimoji="1" lang="zh-CN" altLang="en-US" sz="2400" b="1" dirty="0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的图解方法。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DD4601-73B9-49DB-AAEC-7AF2A9AABA8D}"/>
              </a:ext>
            </a:extLst>
          </p:cNvPr>
          <p:cNvGrpSpPr>
            <a:grpSpLocks/>
          </p:cNvGrpSpPr>
          <p:nvPr/>
        </p:nvGrpSpPr>
        <p:grpSpPr bwMode="auto">
          <a:xfrm>
            <a:off x="2150845" y="3408363"/>
            <a:ext cx="7991475" cy="3357562"/>
            <a:chOff x="1973" y="2363"/>
            <a:chExt cx="3311" cy="1611"/>
          </a:xfrm>
        </p:grpSpPr>
        <p:sp>
          <p:nvSpPr>
            <p:cNvPr id="18" name="Rectangle 4">
              <a:extLst>
                <a:ext uri="{FF2B5EF4-FFF2-40B4-BE49-F238E27FC236}">
                  <a16:creationId xmlns:a16="http://schemas.microsoft.com/office/drawing/2014/main" id="{7B31215A-0EF1-4C10-AD6A-77B6CC687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2387"/>
              <a:ext cx="3311" cy="1587"/>
            </a:xfrm>
            <a:prstGeom prst="rect">
              <a:avLst/>
            </a:prstGeom>
            <a:solidFill>
              <a:srgbClr val="080808"/>
            </a:solidFill>
            <a:ln w="9525" algn="ctr">
              <a:solidFill>
                <a:srgbClr val="200B5B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bIns="0" anchor="ctr"/>
            <a:lstStyle/>
            <a:p>
              <a:pPr marL="0" marR="0" lvl="0" indent="0" algn="just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19" name="Picture 15" descr="6-1">
              <a:extLst>
                <a:ext uri="{FF2B5EF4-FFF2-40B4-BE49-F238E27FC236}">
                  <a16:creationId xmlns:a16="http://schemas.microsoft.com/office/drawing/2014/main" id="{457E6ED1-F64D-47B9-928C-B14BF89CB0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0" y="2363"/>
              <a:ext cx="3216" cy="1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6086388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0EABEB9-1BA8-483D-9F2B-DCF143AF7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625" y="777082"/>
            <a:ext cx="7489825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Symbol" panose="05050102010706020507" pitchFamily="18" charset="2"/>
              <a:defRPr kumimoji="1" sz="2800" b="1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sz="24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20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1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</a:t>
            </a: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	结点集合</a:t>
            </a: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V(G)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的基数</a:t>
            </a: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的阶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，边集合</a:t>
            </a: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E(G)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的基数</a:t>
            </a: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的规模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，有时也将图</a:t>
            </a: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记作</a:t>
            </a: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n,m</a:t>
            </a: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	在图</a:t>
            </a: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中，若边集</a:t>
            </a: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E(G)=Ф,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则称</a:t>
            </a: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零图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，此时，又若</a:t>
            </a: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阶图，则称</a:t>
            </a: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阶零图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，记作</a:t>
            </a:r>
            <a:r>
              <a:rPr lang="en-US" altLang="zh-CN" sz="2400" dirty="0" err="1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aseline="-30000" dirty="0" err="1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，特别地，称</a:t>
            </a: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aseline="-300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平凡图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Trivial graph</a:t>
            </a: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）。</a:t>
            </a:r>
          </a:p>
          <a:p>
            <a:pPr>
              <a:lnSpc>
                <a:spcPct val="110000"/>
              </a:lnSpc>
            </a:pPr>
            <a:endParaRPr lang="en-US" altLang="zh-CN" sz="2400" dirty="0">
              <a:solidFill>
                <a:srgbClr val="080808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aseline="-30000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7</a:t>
            </a:r>
          </a:p>
        </p:txBody>
      </p:sp>
      <p:grpSp>
        <p:nvGrpSpPr>
          <p:cNvPr id="7" name="Group 32">
            <a:extLst>
              <a:ext uri="{FF2B5EF4-FFF2-40B4-BE49-F238E27FC236}">
                <a16:creationId xmlns:a16="http://schemas.microsoft.com/office/drawing/2014/main" id="{DF81E3E3-A25F-4DB8-8AAE-B83EE6A547EF}"/>
              </a:ext>
            </a:extLst>
          </p:cNvPr>
          <p:cNvGrpSpPr>
            <a:grpSpLocks/>
          </p:cNvGrpSpPr>
          <p:nvPr/>
        </p:nvGrpSpPr>
        <p:grpSpPr bwMode="auto">
          <a:xfrm>
            <a:off x="2916238" y="3429000"/>
            <a:ext cx="3713162" cy="3049588"/>
            <a:chOff x="2673" y="2342"/>
            <a:chExt cx="2339" cy="1921"/>
          </a:xfrm>
        </p:grpSpPr>
        <p:sp>
          <p:nvSpPr>
            <p:cNvPr id="8" name="AutoShape 6">
              <a:extLst>
                <a:ext uri="{FF2B5EF4-FFF2-40B4-BE49-F238E27FC236}">
                  <a16:creationId xmlns:a16="http://schemas.microsoft.com/office/drawing/2014/main" id="{71E24768-F944-41F2-ACB7-E77DE75DB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2582"/>
              <a:ext cx="74" cy="7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9" name="Text Box 8">
              <a:extLst>
                <a:ext uri="{FF2B5EF4-FFF2-40B4-BE49-F238E27FC236}">
                  <a16:creationId xmlns:a16="http://schemas.microsoft.com/office/drawing/2014/main" id="{BE797AC2-7421-41B1-BE61-B6729A2E64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0" y="3302"/>
              <a:ext cx="292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6</a:t>
              </a:r>
            </a:p>
          </p:txBody>
        </p:sp>
        <p:sp>
          <p:nvSpPr>
            <p:cNvPr id="10" name="Text Box 9">
              <a:extLst>
                <a:ext uri="{FF2B5EF4-FFF2-40B4-BE49-F238E27FC236}">
                  <a16:creationId xmlns:a16="http://schemas.microsoft.com/office/drawing/2014/main" id="{A81E505A-D0FC-4673-8AB6-EC1DAE79CA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1" y="3783"/>
              <a:ext cx="293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5</a:t>
              </a:r>
            </a:p>
          </p:txBody>
        </p:sp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B50CCD50-7351-4E8D-BF9C-8611D88DD1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7" y="4023"/>
              <a:ext cx="292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4</a:t>
              </a:r>
            </a:p>
          </p:txBody>
        </p:sp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D6B4E6CD-5741-471B-87E6-09FC5387F0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3" y="2822"/>
              <a:ext cx="293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2</a:t>
              </a:r>
            </a:p>
          </p:txBody>
        </p:sp>
        <p:sp>
          <p:nvSpPr>
            <p:cNvPr id="13" name="Text Box 12">
              <a:extLst>
                <a:ext uri="{FF2B5EF4-FFF2-40B4-BE49-F238E27FC236}">
                  <a16:creationId xmlns:a16="http://schemas.microsoft.com/office/drawing/2014/main" id="{C25428AD-BF47-4903-BBF9-C37D14C19F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3" y="3690"/>
              <a:ext cx="293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3</a:t>
              </a:r>
            </a:p>
          </p:txBody>
        </p:sp>
        <p:sp>
          <p:nvSpPr>
            <p:cNvPr id="14" name="AutoShape 17">
              <a:extLst>
                <a:ext uri="{FF2B5EF4-FFF2-40B4-BE49-F238E27FC236}">
                  <a16:creationId xmlns:a16="http://schemas.microsoft.com/office/drawing/2014/main" id="{BD989FF3-2D28-4891-A6A2-53742FC64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6" y="3700"/>
              <a:ext cx="74" cy="69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AutoShape 22">
              <a:extLst>
                <a:ext uri="{FF2B5EF4-FFF2-40B4-BE49-F238E27FC236}">
                  <a16:creationId xmlns:a16="http://schemas.microsoft.com/office/drawing/2014/main" id="{82145A92-D073-46D4-9177-87B561104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" y="3266"/>
              <a:ext cx="74" cy="7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AutoShape 23">
              <a:extLst>
                <a:ext uri="{FF2B5EF4-FFF2-40B4-BE49-F238E27FC236}">
                  <a16:creationId xmlns:a16="http://schemas.microsoft.com/office/drawing/2014/main" id="{48508BF9-3A56-4419-91E9-6EAD487F7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2" y="3741"/>
              <a:ext cx="74" cy="69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AutoShape 24">
              <a:extLst>
                <a:ext uri="{FF2B5EF4-FFF2-40B4-BE49-F238E27FC236}">
                  <a16:creationId xmlns:a16="http://schemas.microsoft.com/office/drawing/2014/main" id="{F7247242-6026-4998-8584-5D5EFEE23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4" y="3977"/>
              <a:ext cx="74" cy="7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8" name="Text Box 25">
              <a:extLst>
                <a:ext uri="{FF2B5EF4-FFF2-40B4-BE49-F238E27FC236}">
                  <a16:creationId xmlns:a16="http://schemas.microsoft.com/office/drawing/2014/main" id="{4C54755F-6539-4143-B54B-12591C63B2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4" y="2582"/>
              <a:ext cx="292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7</a:t>
              </a:r>
            </a:p>
          </p:txBody>
        </p:sp>
        <p:sp>
          <p:nvSpPr>
            <p:cNvPr id="19" name="Text Box 26">
              <a:extLst>
                <a:ext uri="{FF2B5EF4-FFF2-40B4-BE49-F238E27FC236}">
                  <a16:creationId xmlns:a16="http://schemas.microsoft.com/office/drawing/2014/main" id="{87466821-34FD-4D5B-99D6-6C8C2FF575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7" y="2342"/>
              <a:ext cx="292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1</a:t>
              </a:r>
              <a:endParaRPr lang="en-US" altLang="zh-CN" sz="1800">
                <a:solidFill>
                  <a:srgbClr val="003399"/>
                </a:solidFill>
              </a:endParaRPr>
            </a:p>
          </p:txBody>
        </p:sp>
        <p:sp>
          <p:nvSpPr>
            <p:cNvPr id="20" name="AutoShape 30">
              <a:extLst>
                <a:ext uri="{FF2B5EF4-FFF2-40B4-BE49-F238E27FC236}">
                  <a16:creationId xmlns:a16="http://schemas.microsoft.com/office/drawing/2014/main" id="{8C2F8D56-54AA-48EA-A2A4-2936A8D17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" y="2776"/>
              <a:ext cx="75" cy="7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1" name="AutoShape 31">
              <a:extLst>
                <a:ext uri="{FF2B5EF4-FFF2-40B4-BE49-F238E27FC236}">
                  <a16:creationId xmlns:a16="http://schemas.microsoft.com/office/drawing/2014/main" id="{1CA71491-DF62-43A1-A546-36991E2E3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1" y="2905"/>
              <a:ext cx="74" cy="7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1309806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58520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4F533BF7-C736-48C8-A16F-A306E7190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797" y="3005226"/>
            <a:ext cx="8640762" cy="317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Font typeface="Symbol" panose="05050102010706020507" pitchFamily="18" charset="2"/>
              <a:defRPr kumimoji="1" sz="2800" b="1">
                <a:solidFill>
                  <a:srgbClr val="003399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sz="24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2pPr>
            <a:lvl3pPr marL="11430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20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3pPr>
            <a:lvl4pPr marL="16002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4pPr>
            <a:lvl5pPr marL="20574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5pPr>
            <a:lvl6pPr marL="25146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6pPr>
            <a:lvl7pPr marL="29718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7pPr>
            <a:lvl8pPr marL="34290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8pPr>
            <a:lvl9pPr marL="38862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9pPr>
          </a:lstStyle>
          <a:p>
            <a:pPr fontAlgn="base">
              <a:spcAft>
                <a:spcPct val="0"/>
              </a:spcAft>
              <a:buClr>
                <a:srgbClr val="6600FF"/>
              </a:buClr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顶点集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V={V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 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 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 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 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 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 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}</a:t>
            </a:r>
          </a:p>
          <a:p>
            <a:pPr algn="just" fontAlgn="base">
              <a:spcAft>
                <a:spcPct val="0"/>
              </a:spcAft>
              <a:buClr>
                <a:srgbClr val="6600FF"/>
              </a:buClr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边集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E={ </a:t>
            </a:r>
          </a:p>
          <a:p>
            <a:pPr algn="just" fontAlgn="base">
              <a:spcAft>
                <a:spcPct val="0"/>
              </a:spcAft>
              <a:buClr>
                <a:srgbClr val="6600FF"/>
              </a:buClr>
            </a:pP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&lt;V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&gt;,&lt;V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&gt;,&lt;V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&gt;,&lt;V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&gt;,&lt;V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&gt;,&lt;V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&gt;,&lt;V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&gt;, &lt;V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&gt;,&lt;V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&gt;,&lt;V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&gt;,&lt;V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&gt;,&lt;V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&gt;,&lt;V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,V</a:t>
            </a:r>
            <a:r>
              <a:rPr lang="en-US" altLang="zh-CN" sz="2400" baseline="-25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&gt; }</a:t>
            </a:r>
          </a:p>
          <a:p>
            <a:pPr algn="just" fontAlgn="base">
              <a:spcAft>
                <a:spcPct val="0"/>
              </a:spcAft>
              <a:buClr>
                <a:srgbClr val="6600FF"/>
              </a:buClr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G=(V,E)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的阶为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</a:p>
          <a:p>
            <a:pPr algn="just" fontAlgn="base">
              <a:spcAft>
                <a:spcPct val="0"/>
              </a:spcAft>
              <a:buClr>
                <a:srgbClr val="6600FF"/>
              </a:buClr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图的规模为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13</a:t>
            </a:r>
          </a:p>
        </p:txBody>
      </p:sp>
      <p:grpSp>
        <p:nvGrpSpPr>
          <p:cNvPr id="10" name="Group 3">
            <a:extLst>
              <a:ext uri="{FF2B5EF4-FFF2-40B4-BE49-F238E27FC236}">
                <a16:creationId xmlns:a16="http://schemas.microsoft.com/office/drawing/2014/main" id="{0DDD2C43-FCDD-4503-A504-C197DE426C4F}"/>
              </a:ext>
            </a:extLst>
          </p:cNvPr>
          <p:cNvGrpSpPr>
            <a:grpSpLocks/>
          </p:cNvGrpSpPr>
          <p:nvPr/>
        </p:nvGrpSpPr>
        <p:grpSpPr bwMode="auto">
          <a:xfrm>
            <a:off x="7731052" y="610211"/>
            <a:ext cx="4176712" cy="3240088"/>
            <a:chOff x="4333" y="11112"/>
            <a:chExt cx="3240" cy="2652"/>
          </a:xfrm>
        </p:grpSpPr>
        <p:sp>
          <p:nvSpPr>
            <p:cNvPr id="11" name="AutoShape 4">
              <a:extLst>
                <a:ext uri="{FF2B5EF4-FFF2-40B4-BE49-F238E27FC236}">
                  <a16:creationId xmlns:a16="http://schemas.microsoft.com/office/drawing/2014/main" id="{3740DAD0-6ECF-4966-9738-0197DA4253D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333" y="11112"/>
              <a:ext cx="3240" cy="2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5">
              <a:extLst>
                <a:ext uri="{FF2B5EF4-FFF2-40B4-BE49-F238E27FC236}">
                  <a16:creationId xmlns:a16="http://schemas.microsoft.com/office/drawing/2014/main" id="{1342840E-D301-442C-BFBD-3BD664671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4" y="11496"/>
              <a:ext cx="1009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9C539455-6CE8-47D1-A9A6-E7674290C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" y="11424"/>
              <a:ext cx="92" cy="91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Line 7">
              <a:extLst>
                <a:ext uri="{FF2B5EF4-FFF2-40B4-BE49-F238E27FC236}">
                  <a16:creationId xmlns:a16="http://schemas.microsoft.com/office/drawing/2014/main" id="{89A7FC17-8236-4FB7-BACA-781346094E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53" y="11484"/>
              <a:ext cx="912" cy="4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Text Box 8">
              <a:extLst>
                <a:ext uri="{FF2B5EF4-FFF2-40B4-BE49-F238E27FC236}">
                  <a16:creationId xmlns:a16="http://schemas.microsoft.com/office/drawing/2014/main" id="{F16F0B4D-C7C5-474E-A41B-591973195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13" y="12360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6</a:t>
              </a:r>
            </a:p>
          </p:txBody>
        </p:sp>
        <p:sp>
          <p:nvSpPr>
            <p:cNvPr id="16" name="Text Box 9">
              <a:extLst>
                <a:ext uri="{FF2B5EF4-FFF2-40B4-BE49-F238E27FC236}">
                  <a16:creationId xmlns:a16="http://schemas.microsoft.com/office/drawing/2014/main" id="{4B0C703D-F64A-4B02-9188-336AEF1578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73" y="12984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5</a:t>
              </a:r>
            </a:p>
          </p:txBody>
        </p:sp>
        <p:sp>
          <p:nvSpPr>
            <p:cNvPr id="17" name="Text Box 10">
              <a:extLst>
                <a:ext uri="{FF2B5EF4-FFF2-40B4-BE49-F238E27FC236}">
                  <a16:creationId xmlns:a16="http://schemas.microsoft.com/office/drawing/2014/main" id="{FBA5D9B3-BD63-4AF4-AB8F-9DB21C214F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3" y="13296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4</a:t>
              </a:r>
            </a:p>
          </p:txBody>
        </p:sp>
        <p:sp>
          <p:nvSpPr>
            <p:cNvPr id="18" name="Text Box 11">
              <a:extLst>
                <a:ext uri="{FF2B5EF4-FFF2-40B4-BE49-F238E27FC236}">
                  <a16:creationId xmlns:a16="http://schemas.microsoft.com/office/drawing/2014/main" id="{6286BF90-6F67-474C-BBFE-DC22E2093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3" y="11736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2</a:t>
              </a:r>
            </a:p>
          </p:txBody>
        </p:sp>
        <p:sp>
          <p:nvSpPr>
            <p:cNvPr id="19" name="Text Box 12">
              <a:extLst>
                <a:ext uri="{FF2B5EF4-FFF2-40B4-BE49-F238E27FC236}">
                  <a16:creationId xmlns:a16="http://schemas.microsoft.com/office/drawing/2014/main" id="{416A107D-4ADB-4F9B-AAF4-BBEE0BA0B4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3" y="12864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3</a:t>
              </a:r>
            </a:p>
          </p:txBody>
        </p:sp>
        <p:sp>
          <p:nvSpPr>
            <p:cNvPr id="20" name="Line 13">
              <a:extLst>
                <a:ext uri="{FF2B5EF4-FFF2-40B4-BE49-F238E27FC236}">
                  <a16:creationId xmlns:a16="http://schemas.microsoft.com/office/drawing/2014/main" id="{3179E6D4-F342-4233-B957-40E04BCA69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89" y="11508"/>
              <a:ext cx="900" cy="140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1" name="Line 14">
              <a:extLst>
                <a:ext uri="{FF2B5EF4-FFF2-40B4-BE49-F238E27FC236}">
                  <a16:creationId xmlns:a16="http://schemas.microsoft.com/office/drawing/2014/main" id="{AEAB9598-FA74-4D6E-BB38-3525E9EE41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2" y="11887"/>
              <a:ext cx="1534" cy="10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89342A8A-5DB7-48E2-98B3-62ED379515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3" y="12922"/>
              <a:ext cx="1080" cy="37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73156285-E2C3-4720-9FA3-BB39337A25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3" y="12912"/>
              <a:ext cx="1620" cy="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4" name="AutoShape 17">
              <a:extLst>
                <a:ext uri="{FF2B5EF4-FFF2-40B4-BE49-F238E27FC236}">
                  <a16:creationId xmlns:a16="http://schemas.microsoft.com/office/drawing/2014/main" id="{E4A04A37-0C01-4120-893A-5B320DDC8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1" y="12876"/>
              <a:ext cx="91" cy="9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5" name="Line 18">
              <a:extLst>
                <a:ext uri="{FF2B5EF4-FFF2-40B4-BE49-F238E27FC236}">
                  <a16:creationId xmlns:a16="http://schemas.microsoft.com/office/drawing/2014/main" id="{6EAAA276-B667-473F-AD38-71DAAB11D1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33" y="12984"/>
              <a:ext cx="540" cy="3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6" name="Line 19">
              <a:extLst>
                <a:ext uri="{FF2B5EF4-FFF2-40B4-BE49-F238E27FC236}">
                  <a16:creationId xmlns:a16="http://schemas.microsoft.com/office/drawing/2014/main" id="{D5A16C7A-484E-4CEB-A851-79BA421E02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73" y="11736"/>
              <a:ext cx="360" cy="1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7" name="Line 20">
              <a:extLst>
                <a:ext uri="{FF2B5EF4-FFF2-40B4-BE49-F238E27FC236}">
                  <a16:creationId xmlns:a16="http://schemas.microsoft.com/office/drawing/2014/main" id="{5F62FFCA-2D74-44E1-BEA4-FD7FA88FBB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73" y="12360"/>
              <a:ext cx="54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8" name="Line 21">
              <a:extLst>
                <a:ext uri="{FF2B5EF4-FFF2-40B4-BE49-F238E27FC236}">
                  <a16:creationId xmlns:a16="http://schemas.microsoft.com/office/drawing/2014/main" id="{2F5A62AC-3074-489F-8B36-1096755A5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033" y="11736"/>
              <a:ext cx="18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9" name="AutoShape 22">
              <a:extLst>
                <a:ext uri="{FF2B5EF4-FFF2-40B4-BE49-F238E27FC236}">
                  <a16:creationId xmlns:a16="http://schemas.microsoft.com/office/drawing/2014/main" id="{B7868161-83C5-4AB7-883D-9E45DCA15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5" y="12312"/>
              <a:ext cx="91" cy="91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0" name="AutoShape 23">
              <a:extLst>
                <a:ext uri="{FF2B5EF4-FFF2-40B4-BE49-F238E27FC236}">
                  <a16:creationId xmlns:a16="http://schemas.microsoft.com/office/drawing/2014/main" id="{24F8C153-4648-4751-A00B-F6E99F343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" y="12930"/>
              <a:ext cx="90" cy="9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AutoShape 24">
              <a:extLst>
                <a:ext uri="{FF2B5EF4-FFF2-40B4-BE49-F238E27FC236}">
                  <a16:creationId xmlns:a16="http://schemas.microsoft.com/office/drawing/2014/main" id="{06494275-BA5B-47C3-97C1-870A1B7CB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5" y="13236"/>
              <a:ext cx="92" cy="91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2" name="Text Box 25">
              <a:extLst>
                <a:ext uri="{FF2B5EF4-FFF2-40B4-BE49-F238E27FC236}">
                  <a16:creationId xmlns:a16="http://schemas.microsoft.com/office/drawing/2014/main" id="{BBBBEDCB-F4C7-4975-AB09-DF5FE9D425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3" y="11424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7</a:t>
              </a:r>
            </a:p>
          </p:txBody>
        </p:sp>
        <p:sp>
          <p:nvSpPr>
            <p:cNvPr id="33" name="Text Box 26">
              <a:extLst>
                <a:ext uri="{FF2B5EF4-FFF2-40B4-BE49-F238E27FC236}">
                  <a16:creationId xmlns:a16="http://schemas.microsoft.com/office/drawing/2014/main" id="{BE46F5B5-05E2-4AAA-A657-AAF2E52B62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3" y="11112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1</a:t>
              </a:r>
              <a:endParaRPr lang="en-US" altLang="zh-CN" sz="1800">
                <a:solidFill>
                  <a:srgbClr val="003399"/>
                </a:solidFill>
              </a:endParaRPr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D7C64B31-D769-412C-9FF0-B70E213859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77" y="11928"/>
              <a:ext cx="1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6FAFFA91-F281-4C0B-AB0F-20F3D85426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989" y="11508"/>
              <a:ext cx="180" cy="17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868E13FA-C532-44CC-B9FA-361652A1DA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53" y="11736"/>
              <a:ext cx="1980" cy="1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7" name="AutoShape 30">
              <a:extLst>
                <a:ext uri="{FF2B5EF4-FFF2-40B4-BE49-F238E27FC236}">
                  <a16:creationId xmlns:a16="http://schemas.microsoft.com/office/drawing/2014/main" id="{725E638F-E7FE-4777-9E78-67FEBBB15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7" y="11676"/>
              <a:ext cx="92" cy="91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8" name="AutoShape 31">
              <a:extLst>
                <a:ext uri="{FF2B5EF4-FFF2-40B4-BE49-F238E27FC236}">
                  <a16:creationId xmlns:a16="http://schemas.microsoft.com/office/drawing/2014/main" id="{A79264C6-FBD3-4C53-B1CD-77E474194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1844"/>
              <a:ext cx="91" cy="9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1339274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AD70335-809D-40DA-BFCC-99FE37C1B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694" y="1765679"/>
            <a:ext cx="10552811" cy="367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Symbol" panose="05050102010706020507" pitchFamily="18" charset="2"/>
              <a:defRPr kumimoji="1" sz="2800" b="1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sz="24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20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</a:t>
            </a:r>
          </a:p>
          <a:p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		结点集为空集的图为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空图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Empty Graph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），并将空图记为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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	  阶为有限的图称为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有限图</a:t>
            </a: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(Finite Graph)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，否则称为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无限图</a:t>
            </a:r>
            <a:r>
              <a:rPr lang="en-US" altLang="zh-CN" dirty="0">
                <a:solidFill>
                  <a:srgbClr val="080808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(Infinite Graph)</a:t>
            </a:r>
            <a:r>
              <a:rPr lang="zh-CN" altLang="en-US" dirty="0">
                <a:solidFill>
                  <a:srgbClr val="0808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dirty="0">
              <a:solidFill>
                <a:srgbClr val="080808"/>
              </a:solidFill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4681800" y="2133720"/>
              <a:ext cx="30960" cy="345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78560" y="2130480"/>
                <a:ext cx="37440" cy="4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0970407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49742C9-F7F2-451C-B43A-F53E028317FA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717458" y="1455738"/>
            <a:ext cx="9516600" cy="590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Symbol" panose="05050102010706020507" pitchFamily="18" charset="2"/>
              <a:defRPr kumimoji="1" sz="2800" b="1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sz="24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20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如果图中存在某两条边的端点都相同，则称该图为</a:t>
            </a:r>
            <a:r>
              <a:rPr lang="zh-CN" altLang="en-US" sz="32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多重图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(Multigraph)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，该两条边称为</a:t>
            </a:r>
            <a:r>
              <a:rPr lang="zh-CN" altLang="en-US" sz="32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平行边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。如果一条边关联的两个结点是相同的结点，则称该边为</a:t>
            </a:r>
            <a:r>
              <a:rPr lang="zh-CN" altLang="en-US" sz="32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圈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zh-CN" altLang="en-US" sz="32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自环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(Loop)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。不存在平行边与圈的图即称为</a:t>
            </a:r>
            <a:r>
              <a:rPr lang="zh-CN" altLang="en-US" sz="32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简单图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(Simple Graph)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3200" dirty="0">
                <a:solidFill>
                  <a:srgbClr val="990000"/>
                </a:solidFill>
                <a:latin typeface="宋体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8675617"/>
      </p:ext>
    </p:extLst>
  </p:cSld>
  <p:clrMapOvr>
    <a:masterClrMapping/>
  </p:clrMapOvr>
  <p:transition spd="slow" advTm="0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7A789FE-8FA7-49FF-A310-C1952BE15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625" y="1016862"/>
            <a:ext cx="9669623" cy="652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Symbol" panose="05050102010706020507" pitchFamily="18" charset="2"/>
              <a:defRPr kumimoji="1" sz="2800" b="1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sz="24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20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如果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是图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的边，记为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，即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(G),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则称结点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邻接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(Adjacent),</a:t>
            </a: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否则称结点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非邻接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与同一个结点关联的两条边称为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邻接边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与结点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关联的边数称为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结点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的度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，记作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deg(v)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。与结点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关联的环对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的度数的贡献要计算两次。</a:t>
            </a: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如果结点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的度为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，则称之为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孤立点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(Isolated Vertex)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一度的结点称为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悬挂点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Pendant Vertex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）。</a:t>
            </a: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的所有结点度数的最小度数称为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的最小度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，记作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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(G)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</a:t>
            </a: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而所有结点度数的最大者称为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的最大度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，记作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(G)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各结点的度均相同的图称为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正则图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Regular Graph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）。各结点度均为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的正则图称为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k-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正则图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400" dirty="0">
                <a:solidFill>
                  <a:srgbClr val="990000"/>
                </a:solidFill>
                <a:latin typeface="宋体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3136054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8" name="Text Box 51">
            <a:extLst>
              <a:ext uri="{FF2B5EF4-FFF2-40B4-BE49-F238E27FC236}">
                <a16:creationId xmlns:a16="http://schemas.microsoft.com/office/drawing/2014/main" id="{E500A2CA-BF83-4F3E-A411-E493945B7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0807" y="1893887"/>
            <a:ext cx="302418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环</a:t>
            </a:r>
            <a:r>
              <a:rPr kumimoji="1"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loop</a:t>
            </a:r>
            <a:r>
              <a:rPr kumimoji="1" lang="en-US" altLang="zh-CN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--&gt;</a:t>
            </a:r>
            <a:r>
              <a:rPr kumimoji="1" lang="zh-CN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非简单图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deg(v</a:t>
            </a:r>
            <a:r>
              <a:rPr kumimoji="1" lang="en-US" altLang="zh-CN" sz="2400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)=4</a:t>
            </a:r>
          </a:p>
        </p:txBody>
      </p:sp>
      <p:sp>
        <p:nvSpPr>
          <p:cNvPr id="49" name="Line 52">
            <a:extLst>
              <a:ext uri="{FF2B5EF4-FFF2-40B4-BE49-F238E27FC236}">
                <a16:creationId xmlns:a16="http://schemas.microsoft.com/office/drawing/2014/main" id="{90D263A8-7FAF-4280-946D-3B74600C593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14319" y="2744787"/>
            <a:ext cx="990600" cy="457200"/>
          </a:xfrm>
          <a:prstGeom prst="line">
            <a:avLst/>
          </a:prstGeom>
          <a:noFill/>
          <a:ln w="9525">
            <a:solidFill>
              <a:srgbClr val="3333CC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" name="Line 53">
            <a:extLst>
              <a:ext uri="{FF2B5EF4-FFF2-40B4-BE49-F238E27FC236}">
                <a16:creationId xmlns:a16="http://schemas.microsoft.com/office/drawing/2014/main" id="{18FC802E-7006-4EFC-8DB0-D6156C07D2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86119" y="2287587"/>
            <a:ext cx="609600" cy="762000"/>
          </a:xfrm>
          <a:prstGeom prst="line">
            <a:avLst/>
          </a:prstGeom>
          <a:noFill/>
          <a:ln w="9525">
            <a:solidFill>
              <a:srgbClr val="3333CC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" name="Line 54">
            <a:extLst>
              <a:ext uri="{FF2B5EF4-FFF2-40B4-BE49-F238E27FC236}">
                <a16:creationId xmlns:a16="http://schemas.microsoft.com/office/drawing/2014/main" id="{7DBEFFF6-1F79-40CE-BF2B-D8CBCBB3A53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00319" y="1754187"/>
            <a:ext cx="152400" cy="1447800"/>
          </a:xfrm>
          <a:prstGeom prst="line">
            <a:avLst/>
          </a:prstGeom>
          <a:noFill/>
          <a:ln w="9525">
            <a:solidFill>
              <a:srgbClr val="3333CC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2" name="Line 55">
            <a:extLst>
              <a:ext uri="{FF2B5EF4-FFF2-40B4-BE49-F238E27FC236}">
                <a16:creationId xmlns:a16="http://schemas.microsoft.com/office/drawing/2014/main" id="{F53DE1EB-9E09-4AA8-B661-A569AFCC8A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81032" y="3811587"/>
            <a:ext cx="1462087" cy="903288"/>
          </a:xfrm>
          <a:prstGeom prst="line">
            <a:avLst/>
          </a:prstGeom>
          <a:noFill/>
          <a:ln w="9525">
            <a:solidFill>
              <a:srgbClr val="3333CC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" name="Line 56">
            <a:extLst>
              <a:ext uri="{FF2B5EF4-FFF2-40B4-BE49-F238E27FC236}">
                <a16:creationId xmlns:a16="http://schemas.microsoft.com/office/drawing/2014/main" id="{4DC63906-9AD9-4169-AC6E-186769CA0B5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6119" y="3963987"/>
            <a:ext cx="457200" cy="838200"/>
          </a:xfrm>
          <a:prstGeom prst="line">
            <a:avLst/>
          </a:prstGeom>
          <a:noFill/>
          <a:ln w="9525">
            <a:solidFill>
              <a:srgbClr val="3333CC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4" name="Line 57">
            <a:extLst>
              <a:ext uri="{FF2B5EF4-FFF2-40B4-BE49-F238E27FC236}">
                <a16:creationId xmlns:a16="http://schemas.microsoft.com/office/drawing/2014/main" id="{FB1E5354-C8D5-4626-BD55-F8BF835214F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76519" y="3963987"/>
            <a:ext cx="990600" cy="914400"/>
          </a:xfrm>
          <a:prstGeom prst="line">
            <a:avLst/>
          </a:prstGeom>
          <a:noFill/>
          <a:ln w="9525">
            <a:solidFill>
              <a:srgbClr val="3333CC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" name="Text Box 58">
            <a:extLst>
              <a:ext uri="{FF2B5EF4-FFF2-40B4-BE49-F238E27FC236}">
                <a16:creationId xmlns:a16="http://schemas.microsoft.com/office/drawing/2014/main" id="{0F7B3333-367B-4919-9DFB-74F762D6A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4582" y="1257300"/>
            <a:ext cx="2705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边</a:t>
            </a:r>
            <a:r>
              <a:rPr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e</a:t>
            </a:r>
            <a:r>
              <a:rPr lang="en-US" altLang="zh-CN" sz="2000" baseline="-3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关联</a:t>
            </a:r>
            <a:r>
              <a:rPr kumimoji="1" lang="zh-CN" altLang="en-US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结点</a:t>
            </a:r>
            <a:r>
              <a:rPr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v</a:t>
            </a:r>
            <a:r>
              <a:rPr lang="en-US" altLang="zh-CN" sz="2000" baseline="-3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000" baseline="-3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v</a:t>
            </a:r>
            <a:r>
              <a:rPr lang="en-US" altLang="zh-CN" sz="2000" baseline="-3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56" name="Text Box 59">
            <a:extLst>
              <a:ext uri="{FF2B5EF4-FFF2-40B4-BE49-F238E27FC236}">
                <a16:creationId xmlns:a16="http://schemas.microsoft.com/office/drawing/2014/main" id="{1200E7FB-923B-4AB1-9BCE-A211B605F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3419" y="1830387"/>
            <a:ext cx="974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结点</a:t>
            </a:r>
            <a:endParaRPr kumimoji="1" lang="zh-CN" altLang="en-US" sz="2400" b="1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7" name="Text Box 60">
            <a:extLst>
              <a:ext uri="{FF2B5EF4-FFF2-40B4-BE49-F238E27FC236}">
                <a16:creationId xmlns:a16="http://schemas.microsoft.com/office/drawing/2014/main" id="{458293A3-9019-4F71-A2F7-D7C708D9C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7119" y="4725987"/>
            <a:ext cx="25590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平行边</a:t>
            </a:r>
            <a:r>
              <a:rPr kumimoji="1"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kumimoji="1"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重边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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多</a:t>
            </a:r>
            <a:r>
              <a:rPr kumimoji="1"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重图</a:t>
            </a:r>
          </a:p>
        </p:txBody>
      </p:sp>
      <p:sp>
        <p:nvSpPr>
          <p:cNvPr id="58" name="Text Box 63">
            <a:extLst>
              <a:ext uri="{FF2B5EF4-FFF2-40B4-BE49-F238E27FC236}">
                <a16:creationId xmlns:a16="http://schemas.microsoft.com/office/drawing/2014/main" id="{F81493AD-4373-457C-B359-608DDA135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0094" y="4570412"/>
            <a:ext cx="1223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孤立点</a:t>
            </a:r>
            <a:endParaRPr kumimoji="1" lang="zh-CN" altLang="en-US" sz="2400" b="1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9" name="Line 64">
            <a:extLst>
              <a:ext uri="{FF2B5EF4-FFF2-40B4-BE49-F238E27FC236}">
                <a16:creationId xmlns:a16="http://schemas.microsoft.com/office/drawing/2014/main" id="{21C57DD1-A0B8-4777-9DC7-6161A0F652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71919" y="3659187"/>
            <a:ext cx="609600" cy="609600"/>
          </a:xfrm>
          <a:prstGeom prst="line">
            <a:avLst/>
          </a:prstGeom>
          <a:noFill/>
          <a:ln w="9525">
            <a:solidFill>
              <a:srgbClr val="3333CC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" name="Text Box 65">
            <a:extLst>
              <a:ext uri="{FF2B5EF4-FFF2-40B4-BE49-F238E27FC236}">
                <a16:creationId xmlns:a16="http://schemas.microsoft.com/office/drawing/2014/main" id="{98EDA2C4-269D-490E-AE71-D997013B2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6394" y="3189287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悬挂边</a:t>
            </a:r>
            <a:endParaRPr kumimoji="1" lang="zh-CN" altLang="en-US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" name="Line 66">
            <a:extLst>
              <a:ext uri="{FF2B5EF4-FFF2-40B4-BE49-F238E27FC236}">
                <a16:creationId xmlns:a16="http://schemas.microsoft.com/office/drawing/2014/main" id="{06249505-C609-46E9-B7B7-3AA88D49570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24319" y="4192587"/>
            <a:ext cx="457200" cy="381000"/>
          </a:xfrm>
          <a:prstGeom prst="line">
            <a:avLst/>
          </a:prstGeom>
          <a:noFill/>
          <a:ln w="9525">
            <a:solidFill>
              <a:srgbClr val="3333CC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" name="Text Box 67">
            <a:extLst>
              <a:ext uri="{FF2B5EF4-FFF2-40B4-BE49-F238E27FC236}">
                <a16:creationId xmlns:a16="http://schemas.microsoft.com/office/drawing/2014/main" id="{B6A829B0-7D3D-40DD-97E8-376C26C8C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9119" y="3875087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悬挂点</a:t>
            </a:r>
            <a:endParaRPr kumimoji="1" lang="zh-CN" altLang="en-US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" name="Oval 68">
            <a:extLst>
              <a:ext uri="{FF2B5EF4-FFF2-40B4-BE49-F238E27FC236}">
                <a16:creationId xmlns:a16="http://schemas.microsoft.com/office/drawing/2014/main" id="{07CAC6FE-EF92-4381-B9A5-469FB32EE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1919" y="4573587"/>
            <a:ext cx="144463" cy="144463"/>
          </a:xfrm>
          <a:prstGeom prst="ellipse">
            <a:avLst/>
          </a:prstGeom>
          <a:solidFill>
            <a:srgbClr val="993366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6" name="Line 72">
            <a:extLst>
              <a:ext uri="{FF2B5EF4-FFF2-40B4-BE49-F238E27FC236}">
                <a16:creationId xmlns:a16="http://schemas.microsoft.com/office/drawing/2014/main" id="{7F77ED1A-8A6F-4D73-83AE-13418880C5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66919" y="4649787"/>
            <a:ext cx="304800" cy="990600"/>
          </a:xfrm>
          <a:prstGeom prst="line">
            <a:avLst/>
          </a:prstGeom>
          <a:noFill/>
          <a:ln w="9525">
            <a:solidFill>
              <a:srgbClr val="3333CC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7" name="Text Box 73">
            <a:extLst>
              <a:ext uri="{FF2B5EF4-FFF2-40B4-BE49-F238E27FC236}">
                <a16:creationId xmlns:a16="http://schemas.microsoft.com/office/drawing/2014/main" id="{9891A8CB-F3F6-46C3-8D2A-E77DA05B5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832" y="5778500"/>
            <a:ext cx="38893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v</a:t>
            </a:r>
            <a:r>
              <a:rPr lang="en-US" altLang="zh-CN" sz="2800" baseline="-3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zh-CN" altLang="en-US" sz="24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结点度</a:t>
            </a:r>
            <a:r>
              <a:rPr kumimoji="1" lang="zh-CN" altLang="en-US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为</a:t>
            </a:r>
            <a:r>
              <a:rPr kumimoji="1"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3,</a:t>
            </a:r>
            <a:r>
              <a:rPr kumimoji="1"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deg(v3)=3</a:t>
            </a:r>
          </a:p>
        </p:txBody>
      </p:sp>
      <p:sp>
        <p:nvSpPr>
          <p:cNvPr id="68" name="Rectangle 74">
            <a:extLst>
              <a:ext uri="{FF2B5EF4-FFF2-40B4-BE49-F238E27FC236}">
                <a16:creationId xmlns:a16="http://schemas.microsoft.com/office/drawing/2014/main" id="{AD8F9869-6F28-4BF7-BEBA-2BD86EC6B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4119" y="4438650"/>
            <a:ext cx="482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v</a:t>
            </a:r>
            <a:r>
              <a:rPr lang="en-US" altLang="zh-CN" sz="2800" baseline="-3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</a:p>
        </p:txBody>
      </p:sp>
      <p:sp>
        <p:nvSpPr>
          <p:cNvPr id="69" name="Oval 76">
            <a:extLst>
              <a:ext uri="{FF2B5EF4-FFF2-40B4-BE49-F238E27FC236}">
                <a16:creationId xmlns:a16="http://schemas.microsoft.com/office/drawing/2014/main" id="{6F708023-EC8B-477B-BCD0-CE87EF829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1319" y="3470275"/>
            <a:ext cx="144463" cy="144462"/>
          </a:xfrm>
          <a:prstGeom prst="ellipse">
            <a:avLst/>
          </a:prstGeom>
          <a:solidFill>
            <a:srgbClr val="993366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0" name="Oval 77">
            <a:extLst>
              <a:ext uri="{FF2B5EF4-FFF2-40B4-BE49-F238E27FC236}">
                <a16:creationId xmlns:a16="http://schemas.microsoft.com/office/drawing/2014/main" id="{86158DDE-7A13-403D-830C-67B5C84F6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2619" y="3109912"/>
            <a:ext cx="144463" cy="144463"/>
          </a:xfrm>
          <a:prstGeom prst="ellipse">
            <a:avLst/>
          </a:prstGeom>
          <a:solidFill>
            <a:srgbClr val="993366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" name="Oval 78">
            <a:extLst>
              <a:ext uri="{FF2B5EF4-FFF2-40B4-BE49-F238E27FC236}">
                <a16:creationId xmlns:a16="http://schemas.microsoft.com/office/drawing/2014/main" id="{5A6B1956-8545-4C30-8B7B-7E0D5E489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3119" y="3686175"/>
            <a:ext cx="144463" cy="144462"/>
          </a:xfrm>
          <a:prstGeom prst="ellipse">
            <a:avLst/>
          </a:prstGeom>
          <a:solidFill>
            <a:srgbClr val="993366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2" name="Oval 79">
            <a:extLst>
              <a:ext uri="{FF2B5EF4-FFF2-40B4-BE49-F238E27FC236}">
                <a16:creationId xmlns:a16="http://schemas.microsoft.com/office/drawing/2014/main" id="{1D6ABD24-9385-4560-81BE-BBFB5DCF5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9019" y="4549775"/>
            <a:ext cx="144463" cy="144462"/>
          </a:xfrm>
          <a:prstGeom prst="ellipse">
            <a:avLst/>
          </a:prstGeom>
          <a:solidFill>
            <a:srgbClr val="993366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3" name="Oval 80">
            <a:extLst>
              <a:ext uri="{FF2B5EF4-FFF2-40B4-BE49-F238E27FC236}">
                <a16:creationId xmlns:a16="http://schemas.microsoft.com/office/drawing/2014/main" id="{7D5CF399-CBE1-4BB7-B216-B81BD0CEC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8882" y="3902075"/>
            <a:ext cx="144462" cy="144462"/>
          </a:xfrm>
          <a:prstGeom prst="ellipse">
            <a:avLst/>
          </a:prstGeom>
          <a:solidFill>
            <a:srgbClr val="993366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4" name="Text Box 84">
            <a:extLst>
              <a:ext uri="{FF2B5EF4-FFF2-40B4-BE49-F238E27FC236}">
                <a16:creationId xmlns:a16="http://schemas.microsoft.com/office/drawing/2014/main" id="{DD73F1D8-4CA8-4F16-8EF3-09CCB7374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7082" y="2770187"/>
            <a:ext cx="48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v</a:t>
            </a:r>
            <a:r>
              <a:rPr lang="en-US" altLang="zh-CN" sz="2800" baseline="-3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5" name="Text Box 85">
            <a:extLst>
              <a:ext uri="{FF2B5EF4-FFF2-40B4-BE49-F238E27FC236}">
                <a16:creationId xmlns:a16="http://schemas.microsoft.com/office/drawing/2014/main" id="{1543FBD5-8A94-4DF8-8B4E-31B14DF34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1319" y="2843212"/>
            <a:ext cx="48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v</a:t>
            </a:r>
            <a:r>
              <a:rPr lang="en-US" altLang="zh-CN" sz="2800" baseline="-3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en-US" altLang="zh-CN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6" name="Text Box 86">
            <a:extLst>
              <a:ext uri="{FF2B5EF4-FFF2-40B4-BE49-F238E27FC236}">
                <a16:creationId xmlns:a16="http://schemas.microsoft.com/office/drawing/2014/main" id="{47B692CF-BD13-452D-89EC-BF2023008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582" y="3549650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EAEAEA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7" name="Text Box 87">
            <a:extLst>
              <a:ext uri="{FF2B5EF4-FFF2-40B4-BE49-F238E27FC236}">
                <a16:creationId xmlns:a16="http://schemas.microsoft.com/office/drawing/2014/main" id="{0265827E-33B4-4435-B156-AE5EBB2DB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4782" y="3908425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EAEAEA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8" name="Text Box 88">
            <a:extLst>
              <a:ext uri="{FF2B5EF4-FFF2-40B4-BE49-F238E27FC236}">
                <a16:creationId xmlns:a16="http://schemas.microsoft.com/office/drawing/2014/main" id="{A792CC67-5BB1-420A-B228-1EA175355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7719" y="2914650"/>
            <a:ext cx="482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e</a:t>
            </a:r>
            <a:r>
              <a:rPr lang="en-US" altLang="zh-CN" sz="2800" baseline="-3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9" name="Text Box 91">
            <a:extLst>
              <a:ext uri="{FF2B5EF4-FFF2-40B4-BE49-F238E27FC236}">
                <a16:creationId xmlns:a16="http://schemas.microsoft.com/office/drawing/2014/main" id="{96E0842A-0938-4A94-9B0F-964DE00B6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4557" y="2843212"/>
            <a:ext cx="48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e</a:t>
            </a:r>
            <a:r>
              <a:rPr lang="en-US" altLang="zh-CN" sz="2800" baseline="-3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en-US" altLang="zh-CN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0" name="Text Box 92">
            <a:extLst>
              <a:ext uri="{FF2B5EF4-FFF2-40B4-BE49-F238E27FC236}">
                <a16:creationId xmlns:a16="http://schemas.microsoft.com/office/drawing/2014/main" id="{3D02549F-004F-491A-8AB0-69A438FE6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6857" y="3908425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EAEAEA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1" name="Text Box 93">
            <a:extLst>
              <a:ext uri="{FF2B5EF4-FFF2-40B4-BE49-F238E27FC236}">
                <a16:creationId xmlns:a16="http://schemas.microsoft.com/office/drawing/2014/main" id="{24735966-84BB-49A6-85E7-C4381BB45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6719" y="4125912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EAEAEA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2" name="Text Box 94">
            <a:extLst>
              <a:ext uri="{FF2B5EF4-FFF2-40B4-BE49-F238E27FC236}">
                <a16:creationId xmlns:a16="http://schemas.microsoft.com/office/drawing/2014/main" id="{D9C25A80-CFD6-42DC-807C-D3A3781D6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6007" y="3333750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EAEAEA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3" name="AutoShape 99">
            <a:extLst>
              <a:ext uri="{FF2B5EF4-FFF2-40B4-BE49-F238E27FC236}">
                <a16:creationId xmlns:a16="http://schemas.microsoft.com/office/drawing/2014/main" id="{B2F171BC-FEE3-442C-BFF7-4E34D7C07BD6}"/>
              </a:ext>
            </a:extLst>
          </p:cNvPr>
          <p:cNvCxnSpPr>
            <a:cxnSpLocks noChangeShapeType="1"/>
            <a:stCxn id="69" idx="3"/>
            <a:endCxn id="69" idx="1"/>
          </p:cNvCxnSpPr>
          <p:nvPr/>
        </p:nvCxnSpPr>
        <p:spPr bwMode="auto">
          <a:xfrm rot="5400000" flipH="1" flipV="1">
            <a:off x="4781157" y="3541712"/>
            <a:ext cx="103188" cy="1587"/>
          </a:xfrm>
          <a:prstGeom prst="curvedConnector5">
            <a:avLst>
              <a:gd name="adj1" fmla="val -240000"/>
              <a:gd name="adj2" fmla="val -22000000"/>
              <a:gd name="adj3" fmla="val 341537"/>
            </a:avLst>
          </a:prstGeom>
          <a:noFill/>
          <a:ln w="9525">
            <a:solidFill>
              <a:srgbClr val="200B5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4" name="AutoShape 100">
            <a:extLst>
              <a:ext uri="{FF2B5EF4-FFF2-40B4-BE49-F238E27FC236}">
                <a16:creationId xmlns:a16="http://schemas.microsoft.com/office/drawing/2014/main" id="{75B927C7-6521-4A3F-9D92-9B531F068F28}"/>
              </a:ext>
            </a:extLst>
          </p:cNvPr>
          <p:cNvCxnSpPr>
            <a:cxnSpLocks noChangeShapeType="1"/>
            <a:stCxn id="69" idx="6"/>
          </p:cNvCxnSpPr>
          <p:nvPr/>
        </p:nvCxnSpPr>
        <p:spPr bwMode="auto">
          <a:xfrm flipV="1">
            <a:off x="4955782" y="3181350"/>
            <a:ext cx="1366837" cy="361950"/>
          </a:xfrm>
          <a:prstGeom prst="straightConnector1">
            <a:avLst/>
          </a:prstGeom>
          <a:noFill/>
          <a:ln w="9525">
            <a:solidFill>
              <a:srgbClr val="200B5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5" name="AutoShape 101">
            <a:extLst>
              <a:ext uri="{FF2B5EF4-FFF2-40B4-BE49-F238E27FC236}">
                <a16:creationId xmlns:a16="http://schemas.microsoft.com/office/drawing/2014/main" id="{C529969E-F81B-444C-8533-9A66B5F159AE}"/>
              </a:ext>
            </a:extLst>
          </p:cNvPr>
          <p:cNvCxnSpPr>
            <a:cxnSpLocks noChangeShapeType="1"/>
            <a:stCxn id="72" idx="6"/>
            <a:endCxn id="70" idx="3"/>
          </p:cNvCxnSpPr>
          <p:nvPr/>
        </p:nvCxnSpPr>
        <p:spPr bwMode="auto">
          <a:xfrm flipV="1">
            <a:off x="5603482" y="3233737"/>
            <a:ext cx="739775" cy="1389063"/>
          </a:xfrm>
          <a:prstGeom prst="curvedConnector2">
            <a:avLst/>
          </a:prstGeom>
          <a:noFill/>
          <a:ln w="9525">
            <a:solidFill>
              <a:srgbClr val="200B5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6" name="AutoShape 103">
            <a:extLst>
              <a:ext uri="{FF2B5EF4-FFF2-40B4-BE49-F238E27FC236}">
                <a16:creationId xmlns:a16="http://schemas.microsoft.com/office/drawing/2014/main" id="{18339C0E-4D8E-45FB-AD3E-6D0B280B4641}"/>
              </a:ext>
            </a:extLst>
          </p:cNvPr>
          <p:cNvCxnSpPr>
            <a:cxnSpLocks noChangeShapeType="1"/>
            <a:stCxn id="72" idx="6"/>
            <a:endCxn id="70" idx="2"/>
          </p:cNvCxnSpPr>
          <p:nvPr/>
        </p:nvCxnSpPr>
        <p:spPr bwMode="auto">
          <a:xfrm flipV="1">
            <a:off x="5603482" y="3182937"/>
            <a:ext cx="719137" cy="1439863"/>
          </a:xfrm>
          <a:prstGeom prst="curvedConnector3">
            <a:avLst>
              <a:gd name="adj1" fmla="val 32227"/>
            </a:avLst>
          </a:prstGeom>
          <a:noFill/>
          <a:ln w="9525">
            <a:solidFill>
              <a:srgbClr val="200B5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7" name="AutoShape 104">
            <a:extLst>
              <a:ext uri="{FF2B5EF4-FFF2-40B4-BE49-F238E27FC236}">
                <a16:creationId xmlns:a16="http://schemas.microsoft.com/office/drawing/2014/main" id="{00FBADB4-F44B-4BC8-900E-6E90EF61024D}"/>
              </a:ext>
            </a:extLst>
          </p:cNvPr>
          <p:cNvCxnSpPr>
            <a:cxnSpLocks noChangeShapeType="1"/>
            <a:stCxn id="70" idx="2"/>
            <a:endCxn id="73" idx="1"/>
          </p:cNvCxnSpPr>
          <p:nvPr/>
        </p:nvCxnSpPr>
        <p:spPr bwMode="auto">
          <a:xfrm>
            <a:off x="6322619" y="3182937"/>
            <a:ext cx="596900" cy="739775"/>
          </a:xfrm>
          <a:prstGeom prst="straightConnector1">
            <a:avLst/>
          </a:prstGeom>
          <a:noFill/>
          <a:ln w="9525">
            <a:solidFill>
              <a:srgbClr val="200B5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8" name="AutoShape 106">
            <a:extLst>
              <a:ext uri="{FF2B5EF4-FFF2-40B4-BE49-F238E27FC236}">
                <a16:creationId xmlns:a16="http://schemas.microsoft.com/office/drawing/2014/main" id="{9BD596EC-EE5C-40B4-8E64-4A6AB7F3F171}"/>
              </a:ext>
            </a:extLst>
          </p:cNvPr>
          <p:cNvCxnSpPr>
            <a:cxnSpLocks noChangeShapeType="1"/>
            <a:stCxn id="73" idx="4"/>
            <a:endCxn id="63" idx="0"/>
          </p:cNvCxnSpPr>
          <p:nvPr/>
        </p:nvCxnSpPr>
        <p:spPr bwMode="auto">
          <a:xfrm>
            <a:off x="6971907" y="4046537"/>
            <a:ext cx="173037" cy="527050"/>
          </a:xfrm>
          <a:prstGeom prst="straightConnector1">
            <a:avLst/>
          </a:prstGeom>
          <a:noFill/>
          <a:ln w="9525">
            <a:solidFill>
              <a:srgbClr val="200B5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9" name="AutoShape 107">
            <a:extLst>
              <a:ext uri="{FF2B5EF4-FFF2-40B4-BE49-F238E27FC236}">
                <a16:creationId xmlns:a16="http://schemas.microsoft.com/office/drawing/2014/main" id="{C7B534C9-F608-4353-A3E5-1B1D141B0263}"/>
              </a:ext>
            </a:extLst>
          </p:cNvPr>
          <p:cNvCxnSpPr>
            <a:cxnSpLocks noChangeShapeType="1"/>
            <a:stCxn id="69" idx="4"/>
            <a:endCxn id="72" idx="1"/>
          </p:cNvCxnSpPr>
          <p:nvPr/>
        </p:nvCxnSpPr>
        <p:spPr bwMode="auto">
          <a:xfrm>
            <a:off x="4884344" y="3614737"/>
            <a:ext cx="595313" cy="955675"/>
          </a:xfrm>
          <a:prstGeom prst="straightConnector1">
            <a:avLst/>
          </a:prstGeom>
          <a:noFill/>
          <a:ln w="9525">
            <a:solidFill>
              <a:srgbClr val="200B5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90" name="Text Box 109">
            <a:extLst>
              <a:ext uri="{FF2B5EF4-FFF2-40B4-BE49-F238E27FC236}">
                <a16:creationId xmlns:a16="http://schemas.microsoft.com/office/drawing/2014/main" id="{ED5CE4C5-F884-4F07-9438-9FFD1AB70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7019" y="1833562"/>
            <a:ext cx="1370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(G)=4</a:t>
            </a:r>
          </a:p>
        </p:txBody>
      </p:sp>
      <p:sp>
        <p:nvSpPr>
          <p:cNvPr id="91" name="Text Box 110">
            <a:extLst>
              <a:ext uri="{FF2B5EF4-FFF2-40B4-BE49-F238E27FC236}">
                <a16:creationId xmlns:a16="http://schemas.microsoft.com/office/drawing/2014/main" id="{2C2A22C8-51D9-455F-92B1-C64404627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1032" y="4570412"/>
            <a:ext cx="1439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</a:t>
            </a:r>
            <a:r>
              <a:rPr kumimoji="1" lang="en-US" altLang="zh-CN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(G)=0</a:t>
            </a:r>
          </a:p>
        </p:txBody>
      </p:sp>
    </p:spTree>
    <p:extLst>
      <p:ext uri="{BB962C8B-B14F-4D97-AF65-F5344CB8AC3E}">
        <p14:creationId xmlns:p14="http://schemas.microsoft.com/office/powerpoint/2010/main" val="1316998535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5" grpId="0"/>
      <p:bldP spid="56" grpId="0"/>
      <p:bldP spid="57" grpId="0"/>
      <p:bldP spid="58" grpId="0"/>
      <p:bldP spid="60" grpId="0"/>
      <p:bldP spid="62" grpId="0"/>
      <p:bldP spid="67" grpId="0"/>
      <p:bldP spid="90" grpId="0"/>
      <p:bldP spid="9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3403760-97FB-4F04-B0A8-0A166978E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318" y="738188"/>
            <a:ext cx="7489825" cy="626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Symbol" panose="05050102010706020507" pitchFamily="18" charset="2"/>
              <a:defRPr kumimoji="1" sz="2800" b="1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sz="24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20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000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 如果图的每条边是二结点构成的有序对，则该图称为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有向图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(Directed Graph)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，上文所定义的图都是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无向图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(Undirected Graph)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。有向图中边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vu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是两条不同的边，对于边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，称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始点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终点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400" dirty="0">
                <a:solidFill>
                  <a:srgbClr val="990000"/>
                </a:solidFill>
                <a:latin typeface="宋体" panose="02010600030101010101" pitchFamily="2" charset="-122"/>
              </a:rPr>
              <a:t> </a:t>
            </a:r>
          </a:p>
          <a:p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    有向图中，结点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的度分为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入度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，即与该结点相关联并以该结点为终点的边的数目，以及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出度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即与该结点相关联并以该结点为始点的边的数目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分别记作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deg</a:t>
            </a:r>
            <a:r>
              <a:rPr lang="en-US" altLang="zh-CN" sz="2400" baseline="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(v)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deg</a:t>
            </a:r>
            <a:r>
              <a:rPr lang="en-US" altLang="zh-CN" sz="2400" baseline="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+ 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(v)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400" dirty="0">
                <a:solidFill>
                  <a:srgbClr val="990000"/>
                </a:solidFill>
                <a:latin typeface="宋体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5618179"/>
      </p:ext>
    </p:extLst>
  </p:cSld>
  <p:clrMapOvr>
    <a:masterClrMapping/>
  </p:clrMapOvr>
  <p:transition spd="slow" advTm="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0F3E524-867C-4ABB-896D-39FF744395DA}"/>
              </a:ext>
            </a:extLst>
          </p:cNvPr>
          <p:cNvSpPr/>
          <p:nvPr/>
        </p:nvSpPr>
        <p:spPr>
          <a:xfrm>
            <a:off x="1751013" y="1277354"/>
            <a:ext cx="8266878" cy="4547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为任意两个集合，</a:t>
            </a: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⑴ 若存在函数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，且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是单射的，则称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优势于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，或称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劣势于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，记作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≼·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，同时，我们也称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的基数小于或等于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的基数，记作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card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≼card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⑵ 若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≼·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且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之间不存在双射函数，则称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绝对优势于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，或称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绝对劣势于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，记作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≺·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，同样，我们也称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的基数小于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的基数，记作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card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≺card</a:t>
            </a:r>
            <a:r>
              <a:rPr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15DFF8-9DDE-4B8D-DDDF-37F905412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D1C48E4-1190-CC4D-EB61-24E30A991A32}"/>
              </a:ext>
            </a:extLst>
          </p:cNvPr>
          <p:cNvSpPr txBox="1"/>
          <p:nvPr/>
        </p:nvSpPr>
        <p:spPr>
          <a:xfrm>
            <a:off x="1698259" y="740346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集合的基数</a:t>
            </a:r>
          </a:p>
        </p:txBody>
      </p:sp>
    </p:spTree>
    <p:extLst>
      <p:ext uri="{BB962C8B-B14F-4D97-AF65-F5344CB8AC3E}">
        <p14:creationId xmlns:p14="http://schemas.microsoft.com/office/powerpoint/2010/main" val="293676871"/>
      </p:ext>
    </p:extLst>
  </p:cSld>
  <p:clrMapOvr>
    <a:masterClrMapping/>
  </p:clrMapOvr>
  <p:transition spd="slow" advTm="0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grpSp>
        <p:nvGrpSpPr>
          <p:cNvPr id="56" name="Group 53">
            <a:extLst>
              <a:ext uri="{FF2B5EF4-FFF2-40B4-BE49-F238E27FC236}">
                <a16:creationId xmlns:a16="http://schemas.microsoft.com/office/drawing/2014/main" id="{97C296A1-CD82-4EC7-BACA-69ADC0045B19}"/>
              </a:ext>
            </a:extLst>
          </p:cNvPr>
          <p:cNvGrpSpPr>
            <a:grpSpLocks/>
          </p:cNvGrpSpPr>
          <p:nvPr/>
        </p:nvGrpSpPr>
        <p:grpSpPr bwMode="auto">
          <a:xfrm>
            <a:off x="2217082" y="1989138"/>
            <a:ext cx="3351213" cy="1947862"/>
            <a:chOff x="1488" y="1888"/>
            <a:chExt cx="2111" cy="1227"/>
          </a:xfrm>
        </p:grpSpPr>
        <p:grpSp>
          <p:nvGrpSpPr>
            <p:cNvPr id="57" name="Group 54">
              <a:extLst>
                <a:ext uri="{FF2B5EF4-FFF2-40B4-BE49-F238E27FC236}">
                  <a16:creationId xmlns:a16="http://schemas.microsoft.com/office/drawing/2014/main" id="{314158C1-2E08-4761-B914-5EA68D1B90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888"/>
              <a:ext cx="2111" cy="1212"/>
              <a:chOff x="1488" y="1792"/>
              <a:chExt cx="2111" cy="1212"/>
            </a:xfrm>
          </p:grpSpPr>
          <p:sp>
            <p:nvSpPr>
              <p:cNvPr id="60" name="Oval 55">
                <a:extLst>
                  <a:ext uri="{FF2B5EF4-FFF2-40B4-BE49-F238E27FC236}">
                    <a16:creationId xmlns:a16="http://schemas.microsoft.com/office/drawing/2014/main" id="{16D37A93-4556-432C-9CBD-5979161A86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2" y="2233"/>
                <a:ext cx="91" cy="91"/>
              </a:xfrm>
              <a:prstGeom prst="ellipse">
                <a:avLst/>
              </a:prstGeom>
              <a:solidFill>
                <a:srgbClr val="99336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Oval 56">
                <a:extLst>
                  <a:ext uri="{FF2B5EF4-FFF2-40B4-BE49-F238E27FC236}">
                    <a16:creationId xmlns:a16="http://schemas.microsoft.com/office/drawing/2014/main" id="{AE14B7C4-CE0A-485A-878F-16507FF90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4" y="2006"/>
                <a:ext cx="91" cy="91"/>
              </a:xfrm>
              <a:prstGeom prst="ellipse">
                <a:avLst/>
              </a:prstGeom>
              <a:solidFill>
                <a:srgbClr val="99336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Oval 57">
                <a:extLst>
                  <a:ext uri="{FF2B5EF4-FFF2-40B4-BE49-F238E27FC236}">
                    <a16:creationId xmlns:a16="http://schemas.microsoft.com/office/drawing/2014/main" id="{9F1E4072-8161-4A9D-90CD-C5D00154D4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369"/>
                <a:ext cx="91" cy="91"/>
              </a:xfrm>
              <a:prstGeom prst="ellipse">
                <a:avLst/>
              </a:prstGeom>
              <a:solidFill>
                <a:srgbClr val="99336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Oval 58">
                <a:extLst>
                  <a:ext uri="{FF2B5EF4-FFF2-40B4-BE49-F238E27FC236}">
                    <a16:creationId xmlns:a16="http://schemas.microsoft.com/office/drawing/2014/main" id="{D9CDAAA8-519E-4D5A-803A-7AA907892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0" y="2913"/>
                <a:ext cx="91" cy="91"/>
              </a:xfrm>
              <a:prstGeom prst="ellipse">
                <a:avLst/>
              </a:prstGeom>
              <a:solidFill>
                <a:srgbClr val="99336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" name="Oval 59">
                <a:extLst>
                  <a:ext uri="{FF2B5EF4-FFF2-40B4-BE49-F238E27FC236}">
                    <a16:creationId xmlns:a16="http://schemas.microsoft.com/office/drawing/2014/main" id="{D1E45C83-E514-4698-916C-6253C5B8B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7" y="2505"/>
                <a:ext cx="91" cy="91"/>
              </a:xfrm>
              <a:prstGeom prst="ellipse">
                <a:avLst/>
              </a:prstGeom>
              <a:solidFill>
                <a:srgbClr val="99336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Line 60">
                <a:extLst>
                  <a:ext uri="{FF2B5EF4-FFF2-40B4-BE49-F238E27FC236}">
                    <a16:creationId xmlns:a16="http://schemas.microsoft.com/office/drawing/2014/main" id="{4A2F5A78-7493-496E-B31B-3377C89976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3" y="2051"/>
                <a:ext cx="862" cy="20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" name="Line 61">
                <a:extLst>
                  <a:ext uri="{FF2B5EF4-FFF2-40B4-BE49-F238E27FC236}">
                    <a16:creationId xmlns:a16="http://schemas.microsoft.com/office/drawing/2014/main" id="{274D6593-CC01-4167-83F3-727738570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77" y="2323"/>
                <a:ext cx="408" cy="63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" name="Line 62">
                <a:extLst>
                  <a:ext uri="{FF2B5EF4-FFF2-40B4-BE49-F238E27FC236}">
                    <a16:creationId xmlns:a16="http://schemas.microsoft.com/office/drawing/2014/main" id="{3F003995-32BC-4D59-AA6D-6884F56DAE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30" y="2051"/>
                <a:ext cx="363" cy="49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" name="Text Box 63">
                <a:extLst>
                  <a:ext uri="{FF2B5EF4-FFF2-40B4-BE49-F238E27FC236}">
                    <a16:creationId xmlns:a16="http://schemas.microsoft.com/office/drawing/2014/main" id="{08C436F6-1D0E-45EE-BF50-940D447804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75" y="1792"/>
                <a:ext cx="30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rPr>
                  <a:t>v</a:t>
                </a:r>
                <a:r>
                  <a:rPr lang="en-US" altLang="zh-CN" sz="2800" baseline="-3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endParaRPr lang="en-US" altLang="zh-CN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9" name="Text Box 64">
                <a:extLst>
                  <a:ext uri="{FF2B5EF4-FFF2-40B4-BE49-F238E27FC236}">
                    <a16:creationId xmlns:a16="http://schemas.microsoft.com/office/drawing/2014/main" id="{79190D30-0DDE-431A-97E3-AD8153A059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32" y="1838"/>
                <a:ext cx="30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rPr>
                  <a:t>v</a:t>
                </a:r>
                <a:r>
                  <a:rPr lang="en-US" altLang="zh-CN" sz="2800" baseline="-3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endParaRPr lang="en-US" altLang="zh-CN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70" name="Text Box 65">
                <a:extLst>
                  <a:ext uri="{FF2B5EF4-FFF2-40B4-BE49-F238E27FC236}">
                    <a16:creationId xmlns:a16="http://schemas.microsoft.com/office/drawing/2014/main" id="{3394F372-A350-4F8B-A187-159588D300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95" y="2283"/>
                <a:ext cx="1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>
                  <a:solidFill>
                    <a:srgbClr val="EAEAE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71" name="Text Box 66">
                <a:extLst>
                  <a:ext uri="{FF2B5EF4-FFF2-40B4-BE49-F238E27FC236}">
                    <a16:creationId xmlns:a16="http://schemas.microsoft.com/office/drawing/2014/main" id="{EBF40E36-109A-493E-B460-6C9C80114E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83" y="2509"/>
                <a:ext cx="1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>
                  <a:solidFill>
                    <a:srgbClr val="EAEAE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72" name="Text Box 67">
                <a:extLst>
                  <a:ext uri="{FF2B5EF4-FFF2-40B4-BE49-F238E27FC236}">
                    <a16:creationId xmlns:a16="http://schemas.microsoft.com/office/drawing/2014/main" id="{4707A64E-EEA7-4D4D-8466-3666D14F95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1883"/>
                <a:ext cx="30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rPr>
                  <a:t>e</a:t>
                </a:r>
                <a:r>
                  <a:rPr lang="en-US" altLang="zh-CN" sz="2800" baseline="-3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endParaRPr lang="en-US" altLang="zh-CN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73" name="Freeform 68">
                <a:extLst>
                  <a:ext uri="{FF2B5EF4-FFF2-40B4-BE49-F238E27FC236}">
                    <a16:creationId xmlns:a16="http://schemas.microsoft.com/office/drawing/2014/main" id="{2E08579F-BD3D-47A1-9250-E84D840D05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5" y="2051"/>
                <a:ext cx="590" cy="907"/>
              </a:xfrm>
              <a:custGeom>
                <a:avLst/>
                <a:gdLst>
                  <a:gd name="T0" fmla="*/ 590 w 590"/>
                  <a:gd name="T1" fmla="*/ 0 h 907"/>
                  <a:gd name="T2" fmla="*/ 499 w 590"/>
                  <a:gd name="T3" fmla="*/ 499 h 907"/>
                  <a:gd name="T4" fmla="*/ 318 w 590"/>
                  <a:gd name="T5" fmla="*/ 771 h 907"/>
                  <a:gd name="T6" fmla="*/ 0 w 590"/>
                  <a:gd name="T7" fmla="*/ 907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0" h="907">
                    <a:moveTo>
                      <a:pt x="590" y="0"/>
                    </a:moveTo>
                    <a:cubicBezTo>
                      <a:pt x="567" y="185"/>
                      <a:pt x="544" y="371"/>
                      <a:pt x="499" y="499"/>
                    </a:cubicBezTo>
                    <a:cubicBezTo>
                      <a:pt x="454" y="627"/>
                      <a:pt x="401" y="703"/>
                      <a:pt x="318" y="771"/>
                    </a:cubicBezTo>
                    <a:cubicBezTo>
                      <a:pt x="235" y="839"/>
                      <a:pt x="53" y="884"/>
                      <a:pt x="0" y="907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Freeform 69">
                <a:extLst>
                  <a:ext uri="{FF2B5EF4-FFF2-40B4-BE49-F238E27FC236}">
                    <a16:creationId xmlns:a16="http://schemas.microsoft.com/office/drawing/2014/main" id="{1AF4BF41-80AE-44EE-8942-BC907DA7F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5" y="2051"/>
                <a:ext cx="499" cy="862"/>
              </a:xfrm>
              <a:custGeom>
                <a:avLst/>
                <a:gdLst>
                  <a:gd name="T0" fmla="*/ 499 w 499"/>
                  <a:gd name="T1" fmla="*/ 0 h 862"/>
                  <a:gd name="T2" fmla="*/ 273 w 499"/>
                  <a:gd name="T3" fmla="*/ 182 h 862"/>
                  <a:gd name="T4" fmla="*/ 137 w 499"/>
                  <a:gd name="T5" fmla="*/ 363 h 862"/>
                  <a:gd name="T6" fmla="*/ 46 w 499"/>
                  <a:gd name="T7" fmla="*/ 590 h 862"/>
                  <a:gd name="T8" fmla="*/ 0 w 499"/>
                  <a:gd name="T9" fmla="*/ 862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9" h="862">
                    <a:moveTo>
                      <a:pt x="499" y="0"/>
                    </a:moveTo>
                    <a:cubicBezTo>
                      <a:pt x="416" y="60"/>
                      <a:pt x="333" y="121"/>
                      <a:pt x="273" y="182"/>
                    </a:cubicBezTo>
                    <a:cubicBezTo>
                      <a:pt x="213" y="243"/>
                      <a:pt x="175" y="295"/>
                      <a:pt x="137" y="363"/>
                    </a:cubicBezTo>
                    <a:cubicBezTo>
                      <a:pt x="99" y="431"/>
                      <a:pt x="69" y="507"/>
                      <a:pt x="46" y="590"/>
                    </a:cubicBezTo>
                    <a:cubicBezTo>
                      <a:pt x="23" y="673"/>
                      <a:pt x="8" y="817"/>
                      <a:pt x="0" y="862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Text Box 70">
                <a:extLst>
                  <a:ext uri="{FF2B5EF4-FFF2-40B4-BE49-F238E27FC236}">
                    <a16:creationId xmlns:a16="http://schemas.microsoft.com/office/drawing/2014/main" id="{9D44AFB6-60A1-4682-9420-D91D749F0B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9" y="1838"/>
                <a:ext cx="30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rPr>
                  <a:t>e</a:t>
                </a:r>
                <a:r>
                  <a:rPr lang="en-US" altLang="zh-CN" sz="2800" baseline="-3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endParaRPr lang="en-US" altLang="zh-CN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76" name="Text Box 71">
                <a:extLst>
                  <a:ext uri="{FF2B5EF4-FFF2-40B4-BE49-F238E27FC236}">
                    <a16:creationId xmlns:a16="http://schemas.microsoft.com/office/drawing/2014/main" id="{85FC4740-6CD9-4E3B-AEC7-B4C4B661FE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41" y="2509"/>
                <a:ext cx="1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>
                  <a:solidFill>
                    <a:srgbClr val="EAEAE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77" name="Text Box 72">
                <a:extLst>
                  <a:ext uri="{FF2B5EF4-FFF2-40B4-BE49-F238E27FC236}">
                    <a16:creationId xmlns:a16="http://schemas.microsoft.com/office/drawing/2014/main" id="{01273689-F316-4B1C-9D08-3EB29320EB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48" y="2646"/>
                <a:ext cx="1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>
                  <a:solidFill>
                    <a:srgbClr val="EAEAE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78" name="Text Box 73">
                <a:extLst>
                  <a:ext uri="{FF2B5EF4-FFF2-40B4-BE49-F238E27FC236}">
                    <a16:creationId xmlns:a16="http://schemas.microsoft.com/office/drawing/2014/main" id="{0E6CA386-BA3E-4A35-B932-0AF259BB91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57" y="2147"/>
                <a:ext cx="1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>
                  <a:solidFill>
                    <a:srgbClr val="EAEAE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79" name="Text Box 74">
                <a:extLst>
                  <a:ext uri="{FF2B5EF4-FFF2-40B4-BE49-F238E27FC236}">
                    <a16:creationId xmlns:a16="http://schemas.microsoft.com/office/drawing/2014/main" id="{9E2FC9B7-1180-4236-8E0A-9C325131DF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22" y="2328"/>
                <a:ext cx="1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>
                  <a:solidFill>
                    <a:srgbClr val="EAEAE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80" name="AutoShape 75">
                <a:extLst>
                  <a:ext uri="{FF2B5EF4-FFF2-40B4-BE49-F238E27FC236}">
                    <a16:creationId xmlns:a16="http://schemas.microsoft.com/office/drawing/2014/main" id="{BEFA1158-3E73-4903-ABA2-197558722323}"/>
                  </a:ext>
                </a:extLst>
              </p:cNvPr>
              <p:cNvCxnSpPr>
                <a:cxnSpLocks noChangeShapeType="1"/>
                <a:stCxn id="60" idx="0"/>
                <a:endCxn id="60" idx="3"/>
              </p:cNvCxnSpPr>
              <p:nvPr/>
            </p:nvCxnSpPr>
            <p:spPr bwMode="auto">
              <a:xfrm rot="16200000" flipH="1" flipV="1">
                <a:off x="2023" y="2255"/>
                <a:ext cx="78" cy="33"/>
              </a:xfrm>
              <a:prstGeom prst="curvedConnector5">
                <a:avLst>
                  <a:gd name="adj1" fmla="val -261542"/>
                  <a:gd name="adj2" fmla="val 939394"/>
                  <a:gd name="adj3" fmla="val 225639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58" name="Oval 76">
              <a:extLst>
                <a:ext uri="{FF2B5EF4-FFF2-40B4-BE49-F238E27FC236}">
                  <a16:creationId xmlns:a16="http://schemas.microsoft.com/office/drawing/2014/main" id="{B71AA9BE-35D7-4E62-8791-17E765852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024"/>
              <a:ext cx="91" cy="91"/>
            </a:xfrm>
            <a:prstGeom prst="ellipse">
              <a:avLst/>
            </a:prstGeom>
            <a:solidFill>
              <a:srgbClr val="99336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" name="Line 77">
              <a:extLst>
                <a:ext uri="{FF2B5EF4-FFF2-40B4-BE49-F238E27FC236}">
                  <a16:creationId xmlns:a16="http://schemas.microsoft.com/office/drawing/2014/main" id="{D3BCAC19-AEC4-4468-83E3-E2CED92398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688"/>
              <a:ext cx="96" cy="3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1" name="Group 128">
            <a:extLst>
              <a:ext uri="{FF2B5EF4-FFF2-40B4-BE49-F238E27FC236}">
                <a16:creationId xmlns:a16="http://schemas.microsoft.com/office/drawing/2014/main" id="{689FC296-C5F8-4867-A494-FAAEDA8E3D77}"/>
              </a:ext>
            </a:extLst>
          </p:cNvPr>
          <p:cNvGrpSpPr>
            <a:grpSpLocks/>
          </p:cNvGrpSpPr>
          <p:nvPr/>
        </p:nvGrpSpPr>
        <p:grpSpPr bwMode="auto">
          <a:xfrm>
            <a:off x="6106457" y="1985963"/>
            <a:ext cx="3351213" cy="1947862"/>
            <a:chOff x="1488" y="1888"/>
            <a:chExt cx="2111" cy="1227"/>
          </a:xfrm>
        </p:grpSpPr>
        <p:grpSp>
          <p:nvGrpSpPr>
            <p:cNvPr id="82" name="Group 129">
              <a:extLst>
                <a:ext uri="{FF2B5EF4-FFF2-40B4-BE49-F238E27FC236}">
                  <a16:creationId xmlns:a16="http://schemas.microsoft.com/office/drawing/2014/main" id="{443680D9-EEF2-432C-8922-6452C3E9E3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888"/>
              <a:ext cx="2111" cy="1212"/>
              <a:chOff x="1488" y="1792"/>
              <a:chExt cx="2111" cy="1212"/>
            </a:xfrm>
          </p:grpSpPr>
          <p:sp>
            <p:nvSpPr>
              <p:cNvPr id="85" name="Oval 130">
                <a:extLst>
                  <a:ext uri="{FF2B5EF4-FFF2-40B4-BE49-F238E27FC236}">
                    <a16:creationId xmlns:a16="http://schemas.microsoft.com/office/drawing/2014/main" id="{2AB21C18-9C29-4408-8E9B-55CE36D2F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2" y="2233"/>
                <a:ext cx="91" cy="91"/>
              </a:xfrm>
              <a:prstGeom prst="ellipse">
                <a:avLst/>
              </a:prstGeom>
              <a:solidFill>
                <a:srgbClr val="99336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6" name="Oval 131">
                <a:extLst>
                  <a:ext uri="{FF2B5EF4-FFF2-40B4-BE49-F238E27FC236}">
                    <a16:creationId xmlns:a16="http://schemas.microsoft.com/office/drawing/2014/main" id="{53D88E4C-1CFE-400A-8960-A9ED4EC5E5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4" y="2006"/>
                <a:ext cx="91" cy="91"/>
              </a:xfrm>
              <a:prstGeom prst="ellipse">
                <a:avLst/>
              </a:prstGeom>
              <a:solidFill>
                <a:srgbClr val="99336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Oval 132">
                <a:extLst>
                  <a:ext uri="{FF2B5EF4-FFF2-40B4-BE49-F238E27FC236}">
                    <a16:creationId xmlns:a16="http://schemas.microsoft.com/office/drawing/2014/main" id="{5F1B5F80-2A92-4C35-BB65-1A967AB7F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369"/>
                <a:ext cx="91" cy="91"/>
              </a:xfrm>
              <a:prstGeom prst="ellipse">
                <a:avLst/>
              </a:prstGeom>
              <a:solidFill>
                <a:srgbClr val="99336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Oval 133">
                <a:extLst>
                  <a:ext uri="{FF2B5EF4-FFF2-40B4-BE49-F238E27FC236}">
                    <a16:creationId xmlns:a16="http://schemas.microsoft.com/office/drawing/2014/main" id="{5CB4D81A-0A9B-4E86-AFCF-CA002B839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0" y="2913"/>
                <a:ext cx="91" cy="91"/>
              </a:xfrm>
              <a:prstGeom prst="ellipse">
                <a:avLst/>
              </a:prstGeom>
              <a:solidFill>
                <a:srgbClr val="99336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9" name="Oval 134">
                <a:extLst>
                  <a:ext uri="{FF2B5EF4-FFF2-40B4-BE49-F238E27FC236}">
                    <a16:creationId xmlns:a16="http://schemas.microsoft.com/office/drawing/2014/main" id="{80D78043-8DDE-4FD1-82E0-4A6DC08FB6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7" y="2505"/>
                <a:ext cx="91" cy="91"/>
              </a:xfrm>
              <a:prstGeom prst="ellipse">
                <a:avLst/>
              </a:prstGeom>
              <a:solidFill>
                <a:srgbClr val="99336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0" name="Line 135">
                <a:extLst>
                  <a:ext uri="{FF2B5EF4-FFF2-40B4-BE49-F238E27FC236}">
                    <a16:creationId xmlns:a16="http://schemas.microsoft.com/office/drawing/2014/main" id="{EBB66C28-A0E4-44EA-8183-72C31299C4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3" y="2051"/>
                <a:ext cx="862" cy="20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1" name="Line 136">
                <a:extLst>
                  <a:ext uri="{FF2B5EF4-FFF2-40B4-BE49-F238E27FC236}">
                    <a16:creationId xmlns:a16="http://schemas.microsoft.com/office/drawing/2014/main" id="{93ED2BFE-C975-4E19-B598-758F91C6A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77" y="2323"/>
                <a:ext cx="408" cy="63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2" name="Line 137">
                <a:extLst>
                  <a:ext uri="{FF2B5EF4-FFF2-40B4-BE49-F238E27FC236}">
                    <a16:creationId xmlns:a16="http://schemas.microsoft.com/office/drawing/2014/main" id="{88A2138D-4342-4C7A-9DB3-BA4E7F632E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30" y="2051"/>
                <a:ext cx="363" cy="49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3" name="Text Box 138">
                <a:extLst>
                  <a:ext uri="{FF2B5EF4-FFF2-40B4-BE49-F238E27FC236}">
                    <a16:creationId xmlns:a16="http://schemas.microsoft.com/office/drawing/2014/main" id="{3C8E5BC0-60C9-4CDA-813F-AC4F4053FE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75" y="1792"/>
                <a:ext cx="30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rPr>
                  <a:t>v</a:t>
                </a:r>
                <a:r>
                  <a:rPr lang="en-US" altLang="zh-CN" sz="2800" baseline="-3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endParaRPr lang="en-US" altLang="zh-CN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94" name="Text Box 139">
                <a:extLst>
                  <a:ext uri="{FF2B5EF4-FFF2-40B4-BE49-F238E27FC236}">
                    <a16:creationId xmlns:a16="http://schemas.microsoft.com/office/drawing/2014/main" id="{CBB4FB76-2624-4531-9DE7-25C61ED110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32" y="1838"/>
                <a:ext cx="30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rPr>
                  <a:t>v</a:t>
                </a:r>
                <a:r>
                  <a:rPr lang="en-US" altLang="zh-CN" sz="2800" baseline="-3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endParaRPr lang="en-US" altLang="zh-CN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95" name="Text Box 140">
                <a:extLst>
                  <a:ext uri="{FF2B5EF4-FFF2-40B4-BE49-F238E27FC236}">
                    <a16:creationId xmlns:a16="http://schemas.microsoft.com/office/drawing/2014/main" id="{9518283E-1F03-45C7-841A-6AD4EFDE01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95" y="2283"/>
                <a:ext cx="1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>
                  <a:solidFill>
                    <a:srgbClr val="EAEAE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96" name="Text Box 141">
                <a:extLst>
                  <a:ext uri="{FF2B5EF4-FFF2-40B4-BE49-F238E27FC236}">
                    <a16:creationId xmlns:a16="http://schemas.microsoft.com/office/drawing/2014/main" id="{AC7A11E1-A37C-46A8-96C1-F337BCDBCF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83" y="2509"/>
                <a:ext cx="1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>
                  <a:solidFill>
                    <a:srgbClr val="EAEAE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97" name="Text Box 142">
                <a:extLst>
                  <a:ext uri="{FF2B5EF4-FFF2-40B4-BE49-F238E27FC236}">
                    <a16:creationId xmlns:a16="http://schemas.microsoft.com/office/drawing/2014/main" id="{365DFB43-F5F0-4EA5-AE93-4D6F806952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1883"/>
                <a:ext cx="30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rPr>
                  <a:t>e</a:t>
                </a:r>
                <a:r>
                  <a:rPr lang="en-US" altLang="zh-CN" sz="2800" baseline="-3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endParaRPr lang="en-US" altLang="zh-CN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98" name="Freeform 143">
                <a:extLst>
                  <a:ext uri="{FF2B5EF4-FFF2-40B4-BE49-F238E27FC236}">
                    <a16:creationId xmlns:a16="http://schemas.microsoft.com/office/drawing/2014/main" id="{0A472FA7-F2D3-47C1-A1FB-A2F0CE05E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5" y="2051"/>
                <a:ext cx="590" cy="907"/>
              </a:xfrm>
              <a:custGeom>
                <a:avLst/>
                <a:gdLst>
                  <a:gd name="T0" fmla="*/ 590 w 590"/>
                  <a:gd name="T1" fmla="*/ 0 h 907"/>
                  <a:gd name="T2" fmla="*/ 499 w 590"/>
                  <a:gd name="T3" fmla="*/ 499 h 907"/>
                  <a:gd name="T4" fmla="*/ 318 w 590"/>
                  <a:gd name="T5" fmla="*/ 771 h 907"/>
                  <a:gd name="T6" fmla="*/ 0 w 590"/>
                  <a:gd name="T7" fmla="*/ 907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0" h="907">
                    <a:moveTo>
                      <a:pt x="590" y="0"/>
                    </a:moveTo>
                    <a:cubicBezTo>
                      <a:pt x="567" y="185"/>
                      <a:pt x="544" y="371"/>
                      <a:pt x="499" y="499"/>
                    </a:cubicBezTo>
                    <a:cubicBezTo>
                      <a:pt x="454" y="627"/>
                      <a:pt x="401" y="703"/>
                      <a:pt x="318" y="771"/>
                    </a:cubicBezTo>
                    <a:cubicBezTo>
                      <a:pt x="235" y="839"/>
                      <a:pt x="53" y="884"/>
                      <a:pt x="0" y="907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9" name="Freeform 144">
                <a:extLst>
                  <a:ext uri="{FF2B5EF4-FFF2-40B4-BE49-F238E27FC236}">
                    <a16:creationId xmlns:a16="http://schemas.microsoft.com/office/drawing/2014/main" id="{F6CF2992-5C42-4890-8160-FD8B2F262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5" y="2051"/>
                <a:ext cx="499" cy="862"/>
              </a:xfrm>
              <a:custGeom>
                <a:avLst/>
                <a:gdLst>
                  <a:gd name="T0" fmla="*/ 499 w 499"/>
                  <a:gd name="T1" fmla="*/ 0 h 862"/>
                  <a:gd name="T2" fmla="*/ 273 w 499"/>
                  <a:gd name="T3" fmla="*/ 182 h 862"/>
                  <a:gd name="T4" fmla="*/ 137 w 499"/>
                  <a:gd name="T5" fmla="*/ 363 h 862"/>
                  <a:gd name="T6" fmla="*/ 46 w 499"/>
                  <a:gd name="T7" fmla="*/ 590 h 862"/>
                  <a:gd name="T8" fmla="*/ 0 w 499"/>
                  <a:gd name="T9" fmla="*/ 862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9" h="862">
                    <a:moveTo>
                      <a:pt x="499" y="0"/>
                    </a:moveTo>
                    <a:cubicBezTo>
                      <a:pt x="416" y="60"/>
                      <a:pt x="333" y="121"/>
                      <a:pt x="273" y="182"/>
                    </a:cubicBezTo>
                    <a:cubicBezTo>
                      <a:pt x="213" y="243"/>
                      <a:pt x="175" y="295"/>
                      <a:pt x="137" y="363"/>
                    </a:cubicBezTo>
                    <a:cubicBezTo>
                      <a:pt x="99" y="431"/>
                      <a:pt x="69" y="507"/>
                      <a:pt x="46" y="590"/>
                    </a:cubicBezTo>
                    <a:cubicBezTo>
                      <a:pt x="23" y="673"/>
                      <a:pt x="8" y="817"/>
                      <a:pt x="0" y="862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0" name="Text Box 145">
                <a:extLst>
                  <a:ext uri="{FF2B5EF4-FFF2-40B4-BE49-F238E27FC236}">
                    <a16:creationId xmlns:a16="http://schemas.microsoft.com/office/drawing/2014/main" id="{87543B02-C339-48A8-875A-4A492C355A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9" y="1838"/>
                <a:ext cx="30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rPr>
                  <a:t>e</a:t>
                </a:r>
                <a:r>
                  <a:rPr lang="en-US" altLang="zh-CN" sz="2800" baseline="-3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endParaRPr lang="en-US" altLang="zh-CN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01" name="Text Box 146">
                <a:extLst>
                  <a:ext uri="{FF2B5EF4-FFF2-40B4-BE49-F238E27FC236}">
                    <a16:creationId xmlns:a16="http://schemas.microsoft.com/office/drawing/2014/main" id="{18F900BB-9139-4561-AB36-ED25DB7A66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41" y="2509"/>
                <a:ext cx="1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>
                  <a:solidFill>
                    <a:srgbClr val="EAEAE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02" name="Text Box 147">
                <a:extLst>
                  <a:ext uri="{FF2B5EF4-FFF2-40B4-BE49-F238E27FC236}">
                    <a16:creationId xmlns:a16="http://schemas.microsoft.com/office/drawing/2014/main" id="{71C9956F-B800-49CB-900E-B687317AA6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48" y="2646"/>
                <a:ext cx="1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>
                  <a:solidFill>
                    <a:srgbClr val="EAEAE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03" name="Text Box 148">
                <a:extLst>
                  <a:ext uri="{FF2B5EF4-FFF2-40B4-BE49-F238E27FC236}">
                    <a16:creationId xmlns:a16="http://schemas.microsoft.com/office/drawing/2014/main" id="{377DD251-F177-4750-9A99-0A441305CF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57" y="2147"/>
                <a:ext cx="1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>
                  <a:solidFill>
                    <a:srgbClr val="EAEAE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04" name="Text Box 149">
                <a:extLst>
                  <a:ext uri="{FF2B5EF4-FFF2-40B4-BE49-F238E27FC236}">
                    <a16:creationId xmlns:a16="http://schemas.microsoft.com/office/drawing/2014/main" id="{34E7FE3B-B888-477E-95B7-76F4ADAB56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22" y="2328"/>
                <a:ext cx="1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E4A8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>
                  <a:solidFill>
                    <a:srgbClr val="EAEAE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105" name="AutoShape 150">
                <a:extLst>
                  <a:ext uri="{FF2B5EF4-FFF2-40B4-BE49-F238E27FC236}">
                    <a16:creationId xmlns:a16="http://schemas.microsoft.com/office/drawing/2014/main" id="{DD05F04C-07EF-45DA-B676-9380980A7299}"/>
                  </a:ext>
                </a:extLst>
              </p:cNvPr>
              <p:cNvCxnSpPr>
                <a:cxnSpLocks noChangeShapeType="1"/>
                <a:stCxn id="85" idx="0"/>
                <a:endCxn id="85" idx="3"/>
              </p:cNvCxnSpPr>
              <p:nvPr/>
            </p:nvCxnSpPr>
            <p:spPr bwMode="auto">
              <a:xfrm rot="16200000" flipH="1" flipV="1">
                <a:off x="2023" y="2255"/>
                <a:ext cx="78" cy="33"/>
              </a:xfrm>
              <a:prstGeom prst="curvedConnector5">
                <a:avLst>
                  <a:gd name="adj1" fmla="val -261542"/>
                  <a:gd name="adj2" fmla="val 939394"/>
                  <a:gd name="adj3" fmla="val 225639"/>
                </a:avLst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83" name="Oval 151">
              <a:extLst>
                <a:ext uri="{FF2B5EF4-FFF2-40B4-BE49-F238E27FC236}">
                  <a16:creationId xmlns:a16="http://schemas.microsoft.com/office/drawing/2014/main" id="{EF0BCAAD-124E-4583-A0EE-033AF217C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024"/>
              <a:ext cx="91" cy="91"/>
            </a:xfrm>
            <a:prstGeom prst="ellipse">
              <a:avLst/>
            </a:prstGeom>
            <a:solidFill>
              <a:srgbClr val="99336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" name="Line 152">
              <a:extLst>
                <a:ext uri="{FF2B5EF4-FFF2-40B4-BE49-F238E27FC236}">
                  <a16:creationId xmlns:a16="http://schemas.microsoft.com/office/drawing/2014/main" id="{E2BF931B-B900-4DD1-8FE4-D6EF717B02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688"/>
              <a:ext cx="96" cy="3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6" name="Text Box 153">
            <a:extLst>
              <a:ext uri="{FF2B5EF4-FFF2-40B4-BE49-F238E27FC236}">
                <a16:creationId xmlns:a16="http://schemas.microsoft.com/office/drawing/2014/main" id="{13C8D7BB-F779-4143-8107-8686057E3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970" y="4168775"/>
            <a:ext cx="15319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无向图</a:t>
            </a:r>
          </a:p>
        </p:txBody>
      </p:sp>
      <p:sp>
        <p:nvSpPr>
          <p:cNvPr id="107" name="Text Box 154">
            <a:extLst>
              <a:ext uri="{FF2B5EF4-FFF2-40B4-BE49-F238E27FC236}">
                <a16:creationId xmlns:a16="http://schemas.microsoft.com/office/drawing/2014/main" id="{11095812-0CC0-406F-A440-3B1542D1E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3295" y="4149725"/>
            <a:ext cx="15128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有向图</a:t>
            </a:r>
          </a:p>
        </p:txBody>
      </p:sp>
    </p:spTree>
    <p:extLst>
      <p:ext uri="{BB962C8B-B14F-4D97-AF65-F5344CB8AC3E}">
        <p14:creationId xmlns:p14="http://schemas.microsoft.com/office/powerpoint/2010/main" val="1227317322"/>
      </p:ext>
    </p:extLst>
  </p:cSld>
  <p:clrMapOvr>
    <a:masterClrMapping/>
  </p:clrMapOvr>
  <p:transition spd="slow" advTm="0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108" name="Rectangle 3">
            <a:extLst>
              <a:ext uri="{FF2B5EF4-FFF2-40B4-BE49-F238E27FC236}">
                <a16:creationId xmlns:a16="http://schemas.microsoft.com/office/drawing/2014/main" id="{EF8184BA-BB64-49C1-8143-ADE289B19FB0}"/>
              </a:ext>
            </a:extLst>
          </p:cNvPr>
          <p:cNvSpPr txBox="1">
            <a:spLocks noChangeArrowheads="1"/>
          </p:cNvSpPr>
          <p:nvPr/>
        </p:nvSpPr>
        <p:spPr>
          <a:xfrm>
            <a:off x="1717457" y="914718"/>
            <a:ext cx="9490474" cy="2143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赋权图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(Weight Graph)G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是一个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三重组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&lt;V, E, g&gt;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四重组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&lt;V, E, f, g&gt;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，其中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是结点集合，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是边的集合，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到非负实数集合的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到非负实数集合的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109" name="Group 133">
            <a:extLst>
              <a:ext uri="{FF2B5EF4-FFF2-40B4-BE49-F238E27FC236}">
                <a16:creationId xmlns:a16="http://schemas.microsoft.com/office/drawing/2014/main" id="{D9194A74-D503-4032-B745-ACB2A00B923D}"/>
              </a:ext>
            </a:extLst>
          </p:cNvPr>
          <p:cNvGrpSpPr>
            <a:grpSpLocks/>
          </p:cNvGrpSpPr>
          <p:nvPr/>
        </p:nvGrpSpPr>
        <p:grpSpPr bwMode="auto">
          <a:xfrm>
            <a:off x="7954600" y="3505200"/>
            <a:ext cx="2241550" cy="2271712"/>
            <a:chOff x="3771" y="1679"/>
            <a:chExt cx="1412" cy="1431"/>
          </a:xfrm>
        </p:grpSpPr>
        <p:sp>
          <p:nvSpPr>
            <p:cNvPr id="110" name="Text Box 128">
              <a:extLst>
                <a:ext uri="{FF2B5EF4-FFF2-40B4-BE49-F238E27FC236}">
                  <a16:creationId xmlns:a16="http://schemas.microsoft.com/office/drawing/2014/main" id="{A8BA041D-2654-4465-8FC9-8173615200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4" y="1679"/>
              <a:ext cx="18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v</a:t>
              </a:r>
              <a:r>
                <a:rPr lang="en-US" altLang="zh-CN" sz="2400" b="1" baseline="-25000"/>
                <a:t>4</a:t>
              </a:r>
              <a:endParaRPr lang="en-US" altLang="zh-CN" sz="2400" b="1"/>
            </a:p>
          </p:txBody>
        </p:sp>
        <p:sp>
          <p:nvSpPr>
            <p:cNvPr id="111" name="Text Box 127">
              <a:extLst>
                <a:ext uri="{FF2B5EF4-FFF2-40B4-BE49-F238E27FC236}">
                  <a16:creationId xmlns:a16="http://schemas.microsoft.com/office/drawing/2014/main" id="{4F40A259-9DC5-4BA0-85B6-C3A7565824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8" y="2528"/>
              <a:ext cx="18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v</a:t>
              </a:r>
              <a:r>
                <a:rPr lang="en-US" altLang="zh-CN" sz="2400" b="1" baseline="-25000"/>
                <a:t>1</a:t>
              </a:r>
              <a:endParaRPr lang="en-US" altLang="zh-CN" sz="2400" b="1"/>
            </a:p>
          </p:txBody>
        </p:sp>
        <p:sp>
          <p:nvSpPr>
            <p:cNvPr id="112" name="Text Box 126">
              <a:extLst>
                <a:ext uri="{FF2B5EF4-FFF2-40B4-BE49-F238E27FC236}">
                  <a16:creationId xmlns:a16="http://schemas.microsoft.com/office/drawing/2014/main" id="{1ACCF556-25D9-4701-A2B0-1BE90193C2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1" y="2528"/>
              <a:ext cx="18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v</a:t>
              </a:r>
              <a:r>
                <a:rPr lang="en-US" altLang="zh-CN" sz="2400" b="1" baseline="-25000"/>
                <a:t>2</a:t>
              </a:r>
              <a:endParaRPr lang="en-US" altLang="zh-CN" sz="2400" b="1"/>
            </a:p>
          </p:txBody>
        </p:sp>
        <p:sp>
          <p:nvSpPr>
            <p:cNvPr id="113" name="Text Box 119">
              <a:extLst>
                <a:ext uri="{FF2B5EF4-FFF2-40B4-BE49-F238E27FC236}">
                  <a16:creationId xmlns:a16="http://schemas.microsoft.com/office/drawing/2014/main" id="{53A8FB3C-774F-4347-9039-D921C0513B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2" y="1679"/>
              <a:ext cx="18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v</a:t>
              </a:r>
              <a:r>
                <a:rPr lang="en-US" altLang="zh-CN" sz="2400" b="1" baseline="-25000"/>
                <a:t>3</a:t>
              </a:r>
              <a:endParaRPr lang="en-US" altLang="zh-CN" sz="2400" b="1"/>
            </a:p>
          </p:txBody>
        </p:sp>
        <p:sp>
          <p:nvSpPr>
            <p:cNvPr id="114" name="Text Box 117">
              <a:extLst>
                <a:ext uri="{FF2B5EF4-FFF2-40B4-BE49-F238E27FC236}">
                  <a16:creationId xmlns:a16="http://schemas.microsoft.com/office/drawing/2014/main" id="{CFA3B22B-0EC4-43C4-A4FD-29074C33A2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6" y="2880"/>
              <a:ext cx="30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G</a:t>
              </a:r>
              <a:r>
                <a:rPr lang="en-US" altLang="zh-CN" sz="2400" b="1" baseline="-25000"/>
                <a:t>3</a:t>
              </a:r>
              <a:endParaRPr lang="en-US" altLang="zh-CN" sz="2400" b="1"/>
            </a:p>
          </p:txBody>
        </p:sp>
        <p:sp>
          <p:nvSpPr>
            <p:cNvPr id="115" name="Oval 118">
              <a:extLst>
                <a:ext uri="{FF2B5EF4-FFF2-40B4-BE49-F238E27FC236}">
                  <a16:creationId xmlns:a16="http://schemas.microsoft.com/office/drawing/2014/main" id="{55DC9D76-69E0-427D-846D-6617F757B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9" y="1902"/>
              <a:ext cx="68" cy="6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16" name="Oval 120">
              <a:extLst>
                <a:ext uri="{FF2B5EF4-FFF2-40B4-BE49-F238E27FC236}">
                  <a16:creationId xmlns:a16="http://schemas.microsoft.com/office/drawing/2014/main" id="{31423D26-2827-48A3-95D3-CE4EDBF61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8" y="2538"/>
              <a:ext cx="68" cy="6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17" name="Oval 121">
              <a:extLst>
                <a:ext uri="{FF2B5EF4-FFF2-40B4-BE49-F238E27FC236}">
                  <a16:creationId xmlns:a16="http://schemas.microsoft.com/office/drawing/2014/main" id="{B212BBC5-5145-4D43-B29B-06432936C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" y="1911"/>
              <a:ext cx="68" cy="6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18" name="Oval 122">
              <a:extLst>
                <a:ext uri="{FF2B5EF4-FFF2-40B4-BE49-F238E27FC236}">
                  <a16:creationId xmlns:a16="http://schemas.microsoft.com/office/drawing/2014/main" id="{74DE7DF1-F1A7-4419-851F-EFED7AC78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7" y="2538"/>
              <a:ext cx="68" cy="6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19" name="Line 123">
              <a:extLst>
                <a:ext uri="{FF2B5EF4-FFF2-40B4-BE49-F238E27FC236}">
                  <a16:creationId xmlns:a16="http://schemas.microsoft.com/office/drawing/2014/main" id="{52608CDC-A8FB-44B4-94F3-2041808B0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3" y="2563"/>
              <a:ext cx="61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20" name="Line 124">
              <a:extLst>
                <a:ext uri="{FF2B5EF4-FFF2-40B4-BE49-F238E27FC236}">
                  <a16:creationId xmlns:a16="http://schemas.microsoft.com/office/drawing/2014/main" id="{5FB84E05-1317-4066-90C2-D04F002F91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3" y="1941"/>
              <a:ext cx="235" cy="59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21" name="Line 125">
              <a:extLst>
                <a:ext uri="{FF2B5EF4-FFF2-40B4-BE49-F238E27FC236}">
                  <a16:creationId xmlns:a16="http://schemas.microsoft.com/office/drawing/2014/main" id="{7924C469-C94B-4065-A92E-3210C5CA2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12" y="1950"/>
              <a:ext cx="401" cy="59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" name="Line 129">
              <a:extLst>
                <a:ext uri="{FF2B5EF4-FFF2-40B4-BE49-F238E27FC236}">
                  <a16:creationId xmlns:a16="http://schemas.microsoft.com/office/drawing/2014/main" id="{247FDD6C-4583-4EF0-AF08-D63794D06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22" y="1961"/>
              <a:ext cx="400" cy="59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23" name="Line 130">
              <a:extLst>
                <a:ext uri="{FF2B5EF4-FFF2-40B4-BE49-F238E27FC236}">
                  <a16:creationId xmlns:a16="http://schemas.microsoft.com/office/drawing/2014/main" id="{55D9C207-9D5C-4CD9-B674-2BDCD23EFA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41" y="1938"/>
              <a:ext cx="1061" cy="61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triangle" w="lg" len="lg"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24" name="Group 131">
            <a:extLst>
              <a:ext uri="{FF2B5EF4-FFF2-40B4-BE49-F238E27FC236}">
                <a16:creationId xmlns:a16="http://schemas.microsoft.com/office/drawing/2014/main" id="{4D83B48E-A25B-4EE1-9971-8806B705BEAA}"/>
              </a:ext>
            </a:extLst>
          </p:cNvPr>
          <p:cNvGrpSpPr>
            <a:grpSpLocks/>
          </p:cNvGrpSpPr>
          <p:nvPr/>
        </p:nvGrpSpPr>
        <p:grpSpPr bwMode="auto">
          <a:xfrm>
            <a:off x="2882537" y="3429000"/>
            <a:ext cx="1949450" cy="2347912"/>
            <a:chOff x="576" y="1634"/>
            <a:chExt cx="1228" cy="1479"/>
          </a:xfrm>
        </p:grpSpPr>
        <p:sp>
          <p:nvSpPr>
            <p:cNvPr id="125" name="Text Box 72">
              <a:extLst>
                <a:ext uri="{FF2B5EF4-FFF2-40B4-BE49-F238E27FC236}">
                  <a16:creationId xmlns:a16="http://schemas.microsoft.com/office/drawing/2014/main" id="{15C7706C-3DCB-4F99-9EEE-7469BBE93A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7" y="1634"/>
              <a:ext cx="18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v</a:t>
              </a:r>
              <a:r>
                <a:rPr lang="en-US" altLang="zh-CN" sz="2400" b="1" baseline="-25000"/>
                <a:t>3</a:t>
              </a:r>
              <a:endParaRPr lang="en-US" altLang="zh-CN" sz="2400" b="1"/>
            </a:p>
          </p:txBody>
        </p:sp>
        <p:sp>
          <p:nvSpPr>
            <p:cNvPr id="126" name="Line 75">
              <a:extLst>
                <a:ext uri="{FF2B5EF4-FFF2-40B4-BE49-F238E27FC236}">
                  <a16:creationId xmlns:a16="http://schemas.microsoft.com/office/drawing/2014/main" id="{B9A7708B-5406-4D4C-88AE-F6871104B9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" y="2645"/>
              <a:ext cx="66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27" name="Line 76">
              <a:extLst>
                <a:ext uri="{FF2B5EF4-FFF2-40B4-BE49-F238E27FC236}">
                  <a16:creationId xmlns:a16="http://schemas.microsoft.com/office/drawing/2014/main" id="{C91BC5AA-2A42-4D2C-8A8E-3AE5A3623D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2" y="1950"/>
              <a:ext cx="235" cy="66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28" name="Line 77">
              <a:extLst>
                <a:ext uri="{FF2B5EF4-FFF2-40B4-BE49-F238E27FC236}">
                  <a16:creationId xmlns:a16="http://schemas.microsoft.com/office/drawing/2014/main" id="{B4F1A623-A5E5-47EB-82F6-CE6F16C323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1" y="1950"/>
              <a:ext cx="400" cy="66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triangle" w="lg" len="lg"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29" name="Text Box 78">
              <a:extLst>
                <a:ext uri="{FF2B5EF4-FFF2-40B4-BE49-F238E27FC236}">
                  <a16:creationId xmlns:a16="http://schemas.microsoft.com/office/drawing/2014/main" id="{CEF7AF24-6872-4B38-9B1A-DE5E90F5C5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0" y="2883"/>
              <a:ext cx="2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G</a:t>
              </a:r>
              <a:r>
                <a:rPr lang="en-US" altLang="zh-CN" sz="2400" b="1" baseline="-25000"/>
                <a:t>1</a:t>
              </a:r>
              <a:endParaRPr lang="en-US" altLang="zh-CN" sz="2400" b="1"/>
            </a:p>
          </p:txBody>
        </p:sp>
        <p:sp>
          <p:nvSpPr>
            <p:cNvPr id="130" name="Text Box 79">
              <a:extLst>
                <a:ext uri="{FF2B5EF4-FFF2-40B4-BE49-F238E27FC236}">
                  <a16:creationId xmlns:a16="http://schemas.microsoft.com/office/drawing/2014/main" id="{93FFB1A9-D047-42F2-B23C-1177A3B3EA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617"/>
              <a:ext cx="18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v</a:t>
              </a:r>
              <a:r>
                <a:rPr lang="en-US" altLang="zh-CN" sz="2400" b="1" baseline="-25000"/>
                <a:t>2</a:t>
              </a:r>
              <a:endParaRPr lang="en-US" altLang="zh-CN" sz="2400" b="1"/>
            </a:p>
          </p:txBody>
        </p:sp>
        <p:sp>
          <p:nvSpPr>
            <p:cNvPr id="131" name="Text Box 80">
              <a:extLst>
                <a:ext uri="{FF2B5EF4-FFF2-40B4-BE49-F238E27FC236}">
                  <a16:creationId xmlns:a16="http://schemas.microsoft.com/office/drawing/2014/main" id="{44AA9995-BE6E-4141-B015-11C8C4F19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5" y="2617"/>
              <a:ext cx="18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v</a:t>
              </a:r>
              <a:r>
                <a:rPr lang="en-US" altLang="zh-CN" sz="2400" b="1" baseline="-25000"/>
                <a:t>1</a:t>
              </a:r>
              <a:endParaRPr lang="en-US" altLang="zh-CN" sz="2400" b="1"/>
            </a:p>
          </p:txBody>
        </p:sp>
        <p:sp>
          <p:nvSpPr>
            <p:cNvPr id="132" name="Text Box 81">
              <a:extLst>
                <a:ext uri="{FF2B5EF4-FFF2-40B4-BE49-F238E27FC236}">
                  <a16:creationId xmlns:a16="http://schemas.microsoft.com/office/drawing/2014/main" id="{2AFA79DA-F795-456B-98C2-88243CEA59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6" y="1681"/>
              <a:ext cx="18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v</a:t>
              </a:r>
              <a:r>
                <a:rPr lang="en-US" altLang="zh-CN" sz="2400" b="1" baseline="-25000"/>
                <a:t>4</a:t>
              </a:r>
              <a:endParaRPr lang="en-US" altLang="zh-CN" sz="2400" b="1"/>
            </a:p>
          </p:txBody>
        </p:sp>
        <p:sp>
          <p:nvSpPr>
            <p:cNvPr id="133" name="Line 82">
              <a:extLst>
                <a:ext uri="{FF2B5EF4-FFF2-40B4-BE49-F238E27FC236}">
                  <a16:creationId xmlns:a16="http://schemas.microsoft.com/office/drawing/2014/main" id="{A80BA979-D56F-4BAD-8DC1-6468DC7355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49" y="1961"/>
              <a:ext cx="94" cy="65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triangle" w="lg" len="lg"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34" name="Text Box 83">
              <a:extLst>
                <a:ext uri="{FF2B5EF4-FFF2-40B4-BE49-F238E27FC236}">
                  <a16:creationId xmlns:a16="http://schemas.microsoft.com/office/drawing/2014/main" id="{399EA867-AD16-4113-9B53-25B4B07369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9" y="2609"/>
              <a:ext cx="15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800080"/>
                  </a:solidFill>
                </a:rPr>
                <a:t>5</a:t>
              </a:r>
            </a:p>
          </p:txBody>
        </p:sp>
        <p:sp>
          <p:nvSpPr>
            <p:cNvPr id="135" name="Text Box 84">
              <a:extLst>
                <a:ext uri="{FF2B5EF4-FFF2-40B4-BE49-F238E27FC236}">
                  <a16:creationId xmlns:a16="http://schemas.microsoft.com/office/drawing/2014/main" id="{DE158DB7-F53A-4633-8DFB-DCB955E6F3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8" y="2197"/>
              <a:ext cx="15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800080"/>
                  </a:solidFill>
                </a:rPr>
                <a:t>6</a:t>
              </a:r>
            </a:p>
          </p:txBody>
        </p:sp>
        <p:sp>
          <p:nvSpPr>
            <p:cNvPr id="136" name="Text Box 85">
              <a:extLst>
                <a:ext uri="{FF2B5EF4-FFF2-40B4-BE49-F238E27FC236}">
                  <a16:creationId xmlns:a16="http://schemas.microsoft.com/office/drawing/2014/main" id="{281D3A5B-A5E5-4028-81C4-407692EE18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2" y="2179"/>
              <a:ext cx="15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800080"/>
                  </a:solidFill>
                </a:rPr>
                <a:t>7</a:t>
              </a:r>
            </a:p>
          </p:txBody>
        </p:sp>
        <p:sp>
          <p:nvSpPr>
            <p:cNvPr id="137" name="Text Box 86">
              <a:extLst>
                <a:ext uri="{FF2B5EF4-FFF2-40B4-BE49-F238E27FC236}">
                  <a16:creationId xmlns:a16="http://schemas.microsoft.com/office/drawing/2014/main" id="{C6D63248-1E81-45BE-A718-599FDAA403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4" y="2197"/>
              <a:ext cx="15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800080"/>
                  </a:solidFill>
                </a:rPr>
                <a:t>6</a:t>
              </a:r>
            </a:p>
          </p:txBody>
        </p:sp>
        <p:sp>
          <p:nvSpPr>
            <p:cNvPr id="138" name="Arc 87">
              <a:extLst>
                <a:ext uri="{FF2B5EF4-FFF2-40B4-BE49-F238E27FC236}">
                  <a16:creationId xmlns:a16="http://schemas.microsoft.com/office/drawing/2014/main" id="{D5C67F02-4DA3-4B46-A958-BF8202318E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1" y="1944"/>
              <a:ext cx="400" cy="659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 type="none" w="sm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39" name="Text Box 88">
              <a:extLst>
                <a:ext uri="{FF2B5EF4-FFF2-40B4-BE49-F238E27FC236}">
                  <a16:creationId xmlns:a16="http://schemas.microsoft.com/office/drawing/2014/main" id="{E277D574-1815-449E-BE73-E8676A7CB6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" y="2044"/>
              <a:ext cx="14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800080"/>
                  </a:solidFill>
                </a:rPr>
                <a:t>8</a:t>
              </a:r>
            </a:p>
          </p:txBody>
        </p:sp>
        <p:sp>
          <p:nvSpPr>
            <p:cNvPr id="140" name="Arc 89">
              <a:extLst>
                <a:ext uri="{FF2B5EF4-FFF2-40B4-BE49-F238E27FC236}">
                  <a16:creationId xmlns:a16="http://schemas.microsoft.com/office/drawing/2014/main" id="{C849B5A7-8235-4504-8F66-38209F81D27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474" y="1959"/>
              <a:ext cx="185" cy="67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38636"/>
                <a:gd name="T2" fmla="*/ 13279 w 21600"/>
                <a:gd name="T3" fmla="*/ 38636 h 38636"/>
                <a:gd name="T4" fmla="*/ 0 w 21600"/>
                <a:gd name="T5" fmla="*/ 21600 h 38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636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8257"/>
                    <a:pt x="18529" y="34543"/>
                    <a:pt x="13279" y="38636"/>
                  </a:cubicBezTo>
                </a:path>
                <a:path w="21600" h="38636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8257"/>
                    <a:pt x="18529" y="34543"/>
                    <a:pt x="13279" y="38636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41" name="Text Box 90">
              <a:extLst>
                <a:ext uri="{FF2B5EF4-FFF2-40B4-BE49-F238E27FC236}">
                  <a16:creationId xmlns:a16="http://schemas.microsoft.com/office/drawing/2014/main" id="{998C59EF-18D7-44B9-8B64-F6EA40EE06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4" y="2179"/>
              <a:ext cx="15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800080"/>
                  </a:solidFill>
                </a:rPr>
                <a:t>8</a:t>
              </a:r>
            </a:p>
          </p:txBody>
        </p:sp>
        <p:sp>
          <p:nvSpPr>
            <p:cNvPr id="142" name="Oval 91">
              <a:extLst>
                <a:ext uri="{FF2B5EF4-FFF2-40B4-BE49-F238E27FC236}">
                  <a16:creationId xmlns:a16="http://schemas.microsoft.com/office/drawing/2014/main" id="{EE01E0A3-19C4-421F-BBC7-F89497167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2600"/>
              <a:ext cx="68" cy="6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43" name="Oval 71">
              <a:extLst>
                <a:ext uri="{FF2B5EF4-FFF2-40B4-BE49-F238E27FC236}">
                  <a16:creationId xmlns:a16="http://schemas.microsoft.com/office/drawing/2014/main" id="{D692CE47-E503-49A0-A013-3C426239E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" y="1911"/>
              <a:ext cx="68" cy="6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44" name="Oval 74">
              <a:extLst>
                <a:ext uri="{FF2B5EF4-FFF2-40B4-BE49-F238E27FC236}">
                  <a16:creationId xmlns:a16="http://schemas.microsoft.com/office/drawing/2014/main" id="{91E99159-4666-4848-B736-2F7606671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" y="1920"/>
              <a:ext cx="68" cy="6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45" name="Oval 73">
              <a:extLst>
                <a:ext uri="{FF2B5EF4-FFF2-40B4-BE49-F238E27FC236}">
                  <a16:creationId xmlns:a16="http://schemas.microsoft.com/office/drawing/2014/main" id="{716D6A5C-6DC5-4531-8A55-6CC006ECA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" y="2600"/>
              <a:ext cx="68" cy="6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46" name="Group 132">
            <a:extLst>
              <a:ext uri="{FF2B5EF4-FFF2-40B4-BE49-F238E27FC236}">
                <a16:creationId xmlns:a16="http://schemas.microsoft.com/office/drawing/2014/main" id="{FBECA1FE-6176-45CA-A345-DC1B18C05538}"/>
              </a:ext>
            </a:extLst>
          </p:cNvPr>
          <p:cNvGrpSpPr>
            <a:grpSpLocks/>
          </p:cNvGrpSpPr>
          <p:nvPr/>
        </p:nvGrpSpPr>
        <p:grpSpPr bwMode="auto">
          <a:xfrm>
            <a:off x="5371737" y="3554412"/>
            <a:ext cx="2041525" cy="2222500"/>
            <a:chOff x="2109" y="2432"/>
            <a:chExt cx="1286" cy="1400"/>
          </a:xfrm>
        </p:grpSpPr>
        <p:sp>
          <p:nvSpPr>
            <p:cNvPr id="147" name="Text Box 102">
              <a:extLst>
                <a:ext uri="{FF2B5EF4-FFF2-40B4-BE49-F238E27FC236}">
                  <a16:creationId xmlns:a16="http://schemas.microsoft.com/office/drawing/2014/main" id="{ABD37BD3-8FB9-430E-A569-08C6221EB5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" y="3111"/>
              <a:ext cx="285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10</a:t>
              </a:r>
            </a:p>
          </p:txBody>
        </p:sp>
        <p:sp>
          <p:nvSpPr>
            <p:cNvPr id="148" name="Text Box 97">
              <a:extLst>
                <a:ext uri="{FF2B5EF4-FFF2-40B4-BE49-F238E27FC236}">
                  <a16:creationId xmlns:a16="http://schemas.microsoft.com/office/drawing/2014/main" id="{B6D7AE22-CBC8-48F7-A835-D7972C1925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2" y="2567"/>
              <a:ext cx="18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6</a:t>
              </a:r>
            </a:p>
          </p:txBody>
        </p:sp>
        <p:sp>
          <p:nvSpPr>
            <p:cNvPr id="149" name="Text Box 94">
              <a:extLst>
                <a:ext uri="{FF2B5EF4-FFF2-40B4-BE49-F238E27FC236}">
                  <a16:creationId xmlns:a16="http://schemas.microsoft.com/office/drawing/2014/main" id="{44CB44C0-F3D2-4242-B08B-07563B30E8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" y="2567"/>
              <a:ext cx="18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9</a:t>
              </a:r>
            </a:p>
          </p:txBody>
        </p:sp>
        <p:sp>
          <p:nvSpPr>
            <p:cNvPr id="150" name="Text Box 106">
              <a:extLst>
                <a:ext uri="{FF2B5EF4-FFF2-40B4-BE49-F238E27FC236}">
                  <a16:creationId xmlns:a16="http://schemas.microsoft.com/office/drawing/2014/main" id="{913B0DF9-F77D-473B-BD2E-1B45547135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6" y="3129"/>
              <a:ext cx="18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c</a:t>
              </a:r>
            </a:p>
          </p:txBody>
        </p:sp>
        <p:sp>
          <p:nvSpPr>
            <p:cNvPr id="151" name="Oval 93">
              <a:extLst>
                <a:ext uri="{FF2B5EF4-FFF2-40B4-BE49-F238E27FC236}">
                  <a16:creationId xmlns:a16="http://schemas.microsoft.com/office/drawing/2014/main" id="{2ECF66D3-0FE1-4BB0-BD41-4A5A60E0A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4" y="2567"/>
              <a:ext cx="235" cy="235"/>
            </a:xfrm>
            <a:prstGeom prst="ellips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52" name="Line 95">
              <a:extLst>
                <a:ext uri="{FF2B5EF4-FFF2-40B4-BE49-F238E27FC236}">
                  <a16:creationId xmlns:a16="http://schemas.microsoft.com/office/drawing/2014/main" id="{0A086017-69AA-46AA-AA6A-00659A5A4C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9" y="2694"/>
              <a:ext cx="449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53" name="Oval 96">
              <a:extLst>
                <a:ext uri="{FF2B5EF4-FFF2-40B4-BE49-F238E27FC236}">
                  <a16:creationId xmlns:a16="http://schemas.microsoft.com/office/drawing/2014/main" id="{0893792A-F8D4-42B1-9B8D-93F0B4CD0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2567"/>
              <a:ext cx="235" cy="235"/>
            </a:xfrm>
            <a:prstGeom prst="ellips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54" name="Line 98">
              <a:extLst>
                <a:ext uri="{FF2B5EF4-FFF2-40B4-BE49-F238E27FC236}">
                  <a16:creationId xmlns:a16="http://schemas.microsoft.com/office/drawing/2014/main" id="{4574BAEF-C430-4E8C-982B-A5615CCF06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6" y="2805"/>
              <a:ext cx="0" cy="33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55" name="Text Box 100">
              <a:extLst>
                <a:ext uri="{FF2B5EF4-FFF2-40B4-BE49-F238E27FC236}">
                  <a16:creationId xmlns:a16="http://schemas.microsoft.com/office/drawing/2014/main" id="{1C42479E-EB8C-423F-8036-52B3D94BAE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1" y="3140"/>
              <a:ext cx="18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7</a:t>
              </a:r>
            </a:p>
          </p:txBody>
        </p:sp>
        <p:sp>
          <p:nvSpPr>
            <p:cNvPr id="156" name="Oval 101">
              <a:extLst>
                <a:ext uri="{FF2B5EF4-FFF2-40B4-BE49-F238E27FC236}">
                  <a16:creationId xmlns:a16="http://schemas.microsoft.com/office/drawing/2014/main" id="{FBBE2301-F284-442A-9835-5F660B282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4" y="3129"/>
              <a:ext cx="235" cy="235"/>
            </a:xfrm>
            <a:prstGeom prst="ellips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57" name="Line 103">
              <a:extLst>
                <a:ext uri="{FF2B5EF4-FFF2-40B4-BE49-F238E27FC236}">
                  <a16:creationId xmlns:a16="http://schemas.microsoft.com/office/drawing/2014/main" id="{AFAECB76-83B3-41D4-8A4C-DCA61D9C4F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9" y="3256"/>
              <a:ext cx="448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58" name="Text Box 104">
              <a:extLst>
                <a:ext uri="{FF2B5EF4-FFF2-40B4-BE49-F238E27FC236}">
                  <a16:creationId xmlns:a16="http://schemas.microsoft.com/office/drawing/2014/main" id="{6B42EE9D-587F-4813-9FB8-D17DB56FF9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9" y="2543"/>
              <a:ext cx="18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a</a:t>
              </a:r>
            </a:p>
          </p:txBody>
        </p:sp>
        <p:sp>
          <p:nvSpPr>
            <p:cNvPr id="159" name="Text Box 105">
              <a:extLst>
                <a:ext uri="{FF2B5EF4-FFF2-40B4-BE49-F238E27FC236}">
                  <a16:creationId xmlns:a16="http://schemas.microsoft.com/office/drawing/2014/main" id="{D51BF56D-2879-46EF-A492-EEFA917AC8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6" y="2543"/>
              <a:ext cx="18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b</a:t>
              </a:r>
            </a:p>
          </p:txBody>
        </p:sp>
        <p:sp>
          <p:nvSpPr>
            <p:cNvPr id="160" name="Text Box 107">
              <a:extLst>
                <a:ext uri="{FF2B5EF4-FFF2-40B4-BE49-F238E27FC236}">
                  <a16:creationId xmlns:a16="http://schemas.microsoft.com/office/drawing/2014/main" id="{D03BB194-DBE7-4F79-BE3F-19C440A791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9" y="3129"/>
              <a:ext cx="18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d</a:t>
              </a:r>
            </a:p>
          </p:txBody>
        </p:sp>
        <p:sp>
          <p:nvSpPr>
            <p:cNvPr id="161" name="Text Box 108">
              <a:extLst>
                <a:ext uri="{FF2B5EF4-FFF2-40B4-BE49-F238E27FC236}">
                  <a16:creationId xmlns:a16="http://schemas.microsoft.com/office/drawing/2014/main" id="{95F9256A-76C9-4279-95C7-E141402A2E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8" y="2432"/>
              <a:ext cx="25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800080"/>
                  </a:solidFill>
                </a:rPr>
                <a:t>50</a:t>
              </a:r>
            </a:p>
          </p:txBody>
        </p:sp>
        <p:sp>
          <p:nvSpPr>
            <p:cNvPr id="162" name="Text Box 109">
              <a:extLst>
                <a:ext uri="{FF2B5EF4-FFF2-40B4-BE49-F238E27FC236}">
                  <a16:creationId xmlns:a16="http://schemas.microsoft.com/office/drawing/2014/main" id="{C4F42968-24DB-4D4F-B49D-1CC250BF20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" y="2840"/>
              <a:ext cx="21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800080"/>
                  </a:solidFill>
                </a:rPr>
                <a:t>40</a:t>
              </a:r>
            </a:p>
          </p:txBody>
        </p:sp>
        <p:sp>
          <p:nvSpPr>
            <p:cNvPr id="163" name="Text Box 110">
              <a:extLst>
                <a:ext uri="{FF2B5EF4-FFF2-40B4-BE49-F238E27FC236}">
                  <a16:creationId xmlns:a16="http://schemas.microsoft.com/office/drawing/2014/main" id="{4C4249BD-BE40-46E2-99B4-5641F93AA7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6" y="2803"/>
              <a:ext cx="305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70</a:t>
              </a:r>
            </a:p>
          </p:txBody>
        </p:sp>
        <p:sp>
          <p:nvSpPr>
            <p:cNvPr id="164" name="Text Box 111">
              <a:extLst>
                <a:ext uri="{FF2B5EF4-FFF2-40B4-BE49-F238E27FC236}">
                  <a16:creationId xmlns:a16="http://schemas.microsoft.com/office/drawing/2014/main" id="{0594BA17-2359-4250-A85C-F5F9F9853E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4" y="3210"/>
              <a:ext cx="29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800080"/>
                  </a:solidFill>
                </a:rPr>
                <a:t>35</a:t>
              </a:r>
            </a:p>
          </p:txBody>
        </p:sp>
        <p:sp>
          <p:nvSpPr>
            <p:cNvPr id="165" name="Text Box 112">
              <a:extLst>
                <a:ext uri="{FF2B5EF4-FFF2-40B4-BE49-F238E27FC236}">
                  <a16:creationId xmlns:a16="http://schemas.microsoft.com/office/drawing/2014/main" id="{7E76F9F3-AD73-4370-AA84-98D20E624D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3" y="3602"/>
              <a:ext cx="23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/>
                <a:t>G</a:t>
              </a:r>
              <a:r>
                <a:rPr lang="en-US" altLang="zh-CN" sz="2400" b="1" baseline="-25000"/>
                <a:t>2</a:t>
              </a:r>
              <a:endParaRPr lang="en-US" altLang="zh-CN" sz="2400" b="1"/>
            </a:p>
          </p:txBody>
        </p:sp>
        <p:sp>
          <p:nvSpPr>
            <p:cNvPr id="166" name="Line 113">
              <a:extLst>
                <a:ext uri="{FF2B5EF4-FFF2-40B4-BE49-F238E27FC236}">
                  <a16:creationId xmlns:a16="http://schemas.microsoft.com/office/drawing/2014/main" id="{A5538DE5-EA3D-4AD9-9250-E9C626179F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2" y="2805"/>
              <a:ext cx="0" cy="33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7" name="Text Box 114">
              <a:extLst>
                <a:ext uri="{FF2B5EF4-FFF2-40B4-BE49-F238E27FC236}">
                  <a16:creationId xmlns:a16="http://schemas.microsoft.com/office/drawing/2014/main" id="{F960BA40-AB4C-4816-9E29-4206EEB37E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2795"/>
              <a:ext cx="24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800080"/>
                  </a:solidFill>
                </a:rPr>
                <a:t>45</a:t>
              </a:r>
            </a:p>
          </p:txBody>
        </p:sp>
        <p:sp>
          <p:nvSpPr>
            <p:cNvPr id="168" name="Line 115">
              <a:extLst>
                <a:ext uri="{FF2B5EF4-FFF2-40B4-BE49-F238E27FC236}">
                  <a16:creationId xmlns:a16="http://schemas.microsoft.com/office/drawing/2014/main" id="{C034EE82-8675-42E0-A238-7F87580173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4" y="2756"/>
              <a:ext cx="519" cy="42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9" name="Oval 99">
              <a:extLst>
                <a:ext uri="{FF2B5EF4-FFF2-40B4-BE49-F238E27FC236}">
                  <a16:creationId xmlns:a16="http://schemas.microsoft.com/office/drawing/2014/main" id="{CD5E88E4-72F9-4D07-82C5-491DEA281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8" y="3140"/>
              <a:ext cx="235" cy="235"/>
            </a:xfrm>
            <a:prstGeom prst="ellips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1483042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24E4B9B-FBA1-4683-BEFF-A8DAB63693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392" y="738188"/>
            <a:ext cx="7634287" cy="626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Symbol" panose="05050102010706020507" pitchFamily="18" charset="2"/>
              <a:defRPr kumimoji="1" sz="2800" b="1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sz="24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20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设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 =&lt;V,E&gt;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阶图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若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中任何结点都与其余的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个结点相邻，则称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阶完全图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(Complete Graph)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。记作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baseline="-30000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。设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D=&lt;V,E&gt;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阶有向图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若对于任意的结点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u≠v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) ,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既有有向边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&gt;,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又有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v,u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，则称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有向完全图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r>
              <a:rPr lang="zh-CN" altLang="en-US" sz="1200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pPr algn="just">
              <a:lnSpc>
                <a:spcPct val="100000"/>
              </a:lnSpc>
              <a:buClrTx/>
              <a:buFontTx/>
              <a:buNone/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  容易得到如下重要结论：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baseline="-30000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的边数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|E(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baseline="-30000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)|=n(n-1)/2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，且对于一般的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个结点的图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其边数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|E(G)|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n(n-1)/2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30519038"/>
      </p:ext>
    </p:extLst>
  </p:cSld>
  <p:clrMapOvr>
    <a:masterClrMapping/>
  </p:clrMapOvr>
  <p:transition spd="slow" advTm="0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grpSp>
        <p:nvGrpSpPr>
          <p:cNvPr id="106" name="Group 3">
            <a:extLst>
              <a:ext uri="{FF2B5EF4-FFF2-40B4-BE49-F238E27FC236}">
                <a16:creationId xmlns:a16="http://schemas.microsoft.com/office/drawing/2014/main" id="{6C24E1F2-2C76-4C35-9F51-E14F51ECE6BE}"/>
              </a:ext>
            </a:extLst>
          </p:cNvPr>
          <p:cNvGrpSpPr>
            <a:grpSpLocks/>
          </p:cNvGrpSpPr>
          <p:nvPr/>
        </p:nvGrpSpPr>
        <p:grpSpPr bwMode="auto">
          <a:xfrm>
            <a:off x="2801828" y="738188"/>
            <a:ext cx="6172200" cy="2514600"/>
            <a:chOff x="2220" y="11424"/>
            <a:chExt cx="8306" cy="1993"/>
          </a:xfrm>
        </p:grpSpPr>
        <p:sp>
          <p:nvSpPr>
            <p:cNvPr id="111" name="AutoShape 4">
              <a:extLst>
                <a:ext uri="{FF2B5EF4-FFF2-40B4-BE49-F238E27FC236}">
                  <a16:creationId xmlns:a16="http://schemas.microsoft.com/office/drawing/2014/main" id="{A73E58B5-6B3B-44C0-A13E-F9CAF5C0BA7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220" y="11424"/>
              <a:ext cx="8306" cy="1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Oval 5">
              <a:extLst>
                <a:ext uri="{FF2B5EF4-FFF2-40B4-BE49-F238E27FC236}">
                  <a16:creationId xmlns:a16="http://schemas.microsoft.com/office/drawing/2014/main" id="{5189B072-E4F3-4EA6-BACA-7F0CA1FAB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0" y="11854"/>
              <a:ext cx="91" cy="9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3" name="Oval 6">
              <a:extLst>
                <a:ext uri="{FF2B5EF4-FFF2-40B4-BE49-F238E27FC236}">
                  <a16:creationId xmlns:a16="http://schemas.microsoft.com/office/drawing/2014/main" id="{488D8881-C92D-4E77-BB23-CE6B54807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3" y="12337"/>
              <a:ext cx="91" cy="9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4" name="Oval 7">
              <a:extLst>
                <a:ext uri="{FF2B5EF4-FFF2-40B4-BE49-F238E27FC236}">
                  <a16:creationId xmlns:a16="http://schemas.microsoft.com/office/drawing/2014/main" id="{64297971-B73E-43D3-8B5D-11FE73A5A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9" y="11914"/>
              <a:ext cx="91" cy="9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5" name="Oval 8">
              <a:extLst>
                <a:ext uri="{FF2B5EF4-FFF2-40B4-BE49-F238E27FC236}">
                  <a16:creationId xmlns:a16="http://schemas.microsoft.com/office/drawing/2014/main" id="{4375D09E-1344-452D-AF2D-1944713E9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" y="12421"/>
              <a:ext cx="91" cy="9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6" name="Line 9">
              <a:extLst>
                <a:ext uri="{FF2B5EF4-FFF2-40B4-BE49-F238E27FC236}">
                  <a16:creationId xmlns:a16="http://schemas.microsoft.com/office/drawing/2014/main" id="{BB08B86E-5418-43EC-9ADE-57E95130D1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0" y="11947"/>
              <a:ext cx="113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7" name="Line 10">
              <a:extLst>
                <a:ext uri="{FF2B5EF4-FFF2-40B4-BE49-F238E27FC236}">
                  <a16:creationId xmlns:a16="http://schemas.microsoft.com/office/drawing/2014/main" id="{6374267A-3184-49B9-BDD4-D418ACE030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6" y="12041"/>
              <a:ext cx="0" cy="11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" name="Line 11">
              <a:extLst>
                <a:ext uri="{FF2B5EF4-FFF2-40B4-BE49-F238E27FC236}">
                  <a16:creationId xmlns:a16="http://schemas.microsoft.com/office/drawing/2014/main" id="{936A2D38-CC16-4982-9EFA-CA2ECE3A1C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0" y="13271"/>
              <a:ext cx="113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9" name="Line 12">
              <a:extLst>
                <a:ext uri="{FF2B5EF4-FFF2-40B4-BE49-F238E27FC236}">
                  <a16:creationId xmlns:a16="http://schemas.microsoft.com/office/drawing/2014/main" id="{C631FEC3-C921-4272-8E84-965DBBDF6A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9" y="12041"/>
              <a:ext cx="0" cy="11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0" name="Line 13">
              <a:extLst>
                <a:ext uri="{FF2B5EF4-FFF2-40B4-BE49-F238E27FC236}">
                  <a16:creationId xmlns:a16="http://schemas.microsoft.com/office/drawing/2014/main" id="{EDDC0528-A900-45EC-A4B7-9E27142F3E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6" y="11947"/>
              <a:ext cx="1323" cy="13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1" name="Line 14">
              <a:extLst>
                <a:ext uri="{FF2B5EF4-FFF2-40B4-BE49-F238E27FC236}">
                  <a16:creationId xmlns:a16="http://schemas.microsoft.com/office/drawing/2014/main" id="{3C02222B-4293-4064-9474-2B7478EFAA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0" y="12048"/>
              <a:ext cx="1128" cy="11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2" name="Line 15">
              <a:extLst>
                <a:ext uri="{FF2B5EF4-FFF2-40B4-BE49-F238E27FC236}">
                  <a16:creationId xmlns:a16="http://schemas.microsoft.com/office/drawing/2014/main" id="{D2735164-F7C9-4675-802D-10E650B0D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58" y="11947"/>
              <a:ext cx="662" cy="47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3" name="Line 16">
              <a:extLst>
                <a:ext uri="{FF2B5EF4-FFF2-40B4-BE49-F238E27FC236}">
                  <a16:creationId xmlns:a16="http://schemas.microsoft.com/office/drawing/2014/main" id="{3CE4033E-A800-491A-872C-57BC2EBED8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20" y="11903"/>
              <a:ext cx="845" cy="4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4" name="Line 17">
              <a:extLst>
                <a:ext uri="{FF2B5EF4-FFF2-40B4-BE49-F238E27FC236}">
                  <a16:creationId xmlns:a16="http://schemas.microsoft.com/office/drawing/2014/main" id="{B60B5C03-BD28-4929-8FC6-E1D8E47E0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94" y="12385"/>
              <a:ext cx="1513" cy="9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5" name="Line 18">
              <a:extLst>
                <a:ext uri="{FF2B5EF4-FFF2-40B4-BE49-F238E27FC236}">
                  <a16:creationId xmlns:a16="http://schemas.microsoft.com/office/drawing/2014/main" id="{8E504396-A872-41AE-A581-8090643865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37" y="12415"/>
              <a:ext cx="1283" cy="8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6" name="Line 19">
              <a:extLst>
                <a:ext uri="{FF2B5EF4-FFF2-40B4-BE49-F238E27FC236}">
                  <a16:creationId xmlns:a16="http://schemas.microsoft.com/office/drawing/2014/main" id="{50113926-9F8A-4969-96FF-A150CB3496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42" y="11892"/>
              <a:ext cx="478" cy="13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7" name="Oval 20">
              <a:extLst>
                <a:ext uri="{FF2B5EF4-FFF2-40B4-BE49-F238E27FC236}">
                  <a16:creationId xmlns:a16="http://schemas.microsoft.com/office/drawing/2014/main" id="{12EA4111-9422-42AC-8AF6-ABFF4B63B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2" y="13211"/>
              <a:ext cx="91" cy="9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8" name="Oval 21">
              <a:extLst>
                <a:ext uri="{FF2B5EF4-FFF2-40B4-BE49-F238E27FC236}">
                  <a16:creationId xmlns:a16="http://schemas.microsoft.com/office/drawing/2014/main" id="{FFFDE8D8-8B2F-46BD-9270-89CF84DB7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" y="13191"/>
              <a:ext cx="91" cy="9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" name="Oval 22">
              <a:extLst>
                <a:ext uri="{FF2B5EF4-FFF2-40B4-BE49-F238E27FC236}">
                  <a16:creationId xmlns:a16="http://schemas.microsoft.com/office/drawing/2014/main" id="{C32DB677-38C7-436A-8A3C-30995AEB2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" y="13179"/>
              <a:ext cx="91" cy="9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0" name="Oval 23">
              <a:extLst>
                <a:ext uri="{FF2B5EF4-FFF2-40B4-BE49-F238E27FC236}">
                  <a16:creationId xmlns:a16="http://schemas.microsoft.com/office/drawing/2014/main" id="{389A799F-F71F-48B0-AEF9-6E3831B10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36" y="12841"/>
              <a:ext cx="91" cy="9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1" name="Oval 24">
              <a:extLst>
                <a:ext uri="{FF2B5EF4-FFF2-40B4-BE49-F238E27FC236}">
                  <a16:creationId xmlns:a16="http://schemas.microsoft.com/office/drawing/2014/main" id="{C3DA8721-9BA8-421D-B390-ACA40128A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07" y="11424"/>
              <a:ext cx="91" cy="9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2" name="Oval 25">
              <a:extLst>
                <a:ext uri="{FF2B5EF4-FFF2-40B4-BE49-F238E27FC236}">
                  <a16:creationId xmlns:a16="http://schemas.microsoft.com/office/drawing/2014/main" id="{01ABFBF0-77AF-41CB-8A5C-B0BCB5782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2" y="12936"/>
              <a:ext cx="91" cy="9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33" name="AutoShape 26">
              <a:extLst>
                <a:ext uri="{FF2B5EF4-FFF2-40B4-BE49-F238E27FC236}">
                  <a16:creationId xmlns:a16="http://schemas.microsoft.com/office/drawing/2014/main" id="{147E72B0-ADC0-4FD1-BF45-F2A61BA0813A}"/>
                </a:ext>
              </a:extLst>
            </p:cNvPr>
            <p:cNvCxnSpPr>
              <a:cxnSpLocks noChangeShapeType="1"/>
              <a:stCxn id="132" idx="4"/>
              <a:endCxn id="130" idx="4"/>
            </p:cNvCxnSpPr>
            <p:nvPr/>
          </p:nvCxnSpPr>
          <p:spPr bwMode="auto">
            <a:xfrm rot="5400000" flipH="1" flipV="1">
              <a:off x="9057" y="11703"/>
              <a:ext cx="95" cy="2554"/>
            </a:xfrm>
            <a:prstGeom prst="curvedConnector3">
              <a:avLst>
                <a:gd name="adj1" fmla="val -377894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</p:cxnSp>
        <p:cxnSp>
          <p:nvCxnSpPr>
            <p:cNvPr id="134" name="AutoShape 27">
              <a:extLst>
                <a:ext uri="{FF2B5EF4-FFF2-40B4-BE49-F238E27FC236}">
                  <a16:creationId xmlns:a16="http://schemas.microsoft.com/office/drawing/2014/main" id="{54DC1529-78A3-48C8-8DFE-E82F7FF576EA}"/>
                </a:ext>
              </a:extLst>
            </p:cNvPr>
            <p:cNvCxnSpPr>
              <a:cxnSpLocks noChangeShapeType="1"/>
              <a:stCxn id="130" idx="1"/>
              <a:endCxn id="132" idx="7"/>
            </p:cNvCxnSpPr>
            <p:nvPr/>
          </p:nvCxnSpPr>
          <p:spPr bwMode="auto">
            <a:xfrm rot="16200000" flipH="1" flipV="1">
              <a:off x="9057" y="11657"/>
              <a:ext cx="95" cy="2489"/>
            </a:xfrm>
            <a:prstGeom prst="curvedConnector3">
              <a:avLst>
                <a:gd name="adj1" fmla="val -39263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</p:cxnSp>
        <p:cxnSp>
          <p:nvCxnSpPr>
            <p:cNvPr id="135" name="AutoShape 28">
              <a:extLst>
                <a:ext uri="{FF2B5EF4-FFF2-40B4-BE49-F238E27FC236}">
                  <a16:creationId xmlns:a16="http://schemas.microsoft.com/office/drawing/2014/main" id="{0AD778EF-16D0-41CE-8567-0EFACB3E67DE}"/>
                </a:ext>
              </a:extLst>
            </p:cNvPr>
            <p:cNvCxnSpPr>
              <a:cxnSpLocks noChangeShapeType="1"/>
              <a:stCxn id="131" idx="2"/>
              <a:endCxn id="132" idx="0"/>
            </p:cNvCxnSpPr>
            <p:nvPr/>
          </p:nvCxnSpPr>
          <p:spPr bwMode="auto">
            <a:xfrm rot="10800000" flipV="1">
              <a:off x="7828" y="11470"/>
              <a:ext cx="1279" cy="1466"/>
            </a:xfrm>
            <a:prstGeom prst="curvedConnector2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</p:cxnSp>
        <p:cxnSp>
          <p:nvCxnSpPr>
            <p:cNvPr id="136" name="AutoShape 29">
              <a:extLst>
                <a:ext uri="{FF2B5EF4-FFF2-40B4-BE49-F238E27FC236}">
                  <a16:creationId xmlns:a16="http://schemas.microsoft.com/office/drawing/2014/main" id="{B44B4280-DFBB-442D-A2F5-F1140E36C85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>
              <a:off x="9139" y="11543"/>
              <a:ext cx="1349" cy="1203"/>
            </a:xfrm>
            <a:prstGeom prst="curvedConnector2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</p:cxnSp>
        <p:cxnSp>
          <p:nvCxnSpPr>
            <p:cNvPr id="137" name="AutoShape 30">
              <a:extLst>
                <a:ext uri="{FF2B5EF4-FFF2-40B4-BE49-F238E27FC236}">
                  <a16:creationId xmlns:a16="http://schemas.microsoft.com/office/drawing/2014/main" id="{BED700D0-20F2-46E4-9F6F-AA5DA811176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959" y="11518"/>
              <a:ext cx="1163" cy="1446"/>
            </a:xfrm>
            <a:prstGeom prst="curvedConnector2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</p:cxnSp>
        <p:cxnSp>
          <p:nvCxnSpPr>
            <p:cNvPr id="138" name="AutoShape 31">
              <a:extLst>
                <a:ext uri="{FF2B5EF4-FFF2-40B4-BE49-F238E27FC236}">
                  <a16:creationId xmlns:a16="http://schemas.microsoft.com/office/drawing/2014/main" id="{EA19AC4F-9409-47D2-AAD3-90FC250F6877}"/>
                </a:ext>
              </a:extLst>
            </p:cNvPr>
            <p:cNvCxnSpPr>
              <a:cxnSpLocks noChangeShapeType="1"/>
              <a:stCxn id="131" idx="5"/>
              <a:endCxn id="130" idx="2"/>
            </p:cNvCxnSpPr>
            <p:nvPr/>
          </p:nvCxnSpPr>
          <p:spPr bwMode="auto">
            <a:xfrm rot="16200000" flipH="1">
              <a:off x="9068" y="11619"/>
              <a:ext cx="1385" cy="1151"/>
            </a:xfrm>
            <a:prstGeom prst="curvedConnector2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</p:cxnSp>
        <p:sp>
          <p:nvSpPr>
            <p:cNvPr id="139" name="Oval 32">
              <a:extLst>
                <a:ext uri="{FF2B5EF4-FFF2-40B4-BE49-F238E27FC236}">
                  <a16:creationId xmlns:a16="http://schemas.microsoft.com/office/drawing/2014/main" id="{7F278802-C423-4F58-8C44-6292341FB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8" y="11914"/>
              <a:ext cx="91" cy="9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just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7" name="Text Box 36">
            <a:extLst>
              <a:ext uri="{FF2B5EF4-FFF2-40B4-BE49-F238E27FC236}">
                <a16:creationId xmlns:a16="http://schemas.microsoft.com/office/drawing/2014/main" id="{71BBEBAA-5FC0-49A8-9950-D8D3E307D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8249" y="3436321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FD6C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(a)</a:t>
            </a:r>
          </a:p>
        </p:txBody>
      </p:sp>
      <p:sp>
        <p:nvSpPr>
          <p:cNvPr id="108" name="Text Box 37">
            <a:extLst>
              <a:ext uri="{FF2B5EF4-FFF2-40B4-BE49-F238E27FC236}">
                <a16:creationId xmlns:a16="http://schemas.microsoft.com/office/drawing/2014/main" id="{BED7E507-718A-47BB-9CA6-1E875139E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5649" y="3436321"/>
            <a:ext cx="557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FD6C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(b)</a:t>
            </a:r>
          </a:p>
        </p:txBody>
      </p:sp>
      <p:sp>
        <p:nvSpPr>
          <p:cNvPr id="109" name="Text Box 38">
            <a:extLst>
              <a:ext uri="{FF2B5EF4-FFF2-40B4-BE49-F238E27FC236}">
                <a16:creationId xmlns:a16="http://schemas.microsoft.com/office/drawing/2014/main" id="{A75E0772-6552-4372-B68F-4347A6268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6449" y="3436321"/>
            <a:ext cx="522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FD6C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(c)</a:t>
            </a:r>
          </a:p>
        </p:txBody>
      </p:sp>
      <p:sp>
        <p:nvSpPr>
          <p:cNvPr id="110" name="Rectangle 39">
            <a:extLst>
              <a:ext uri="{FF2B5EF4-FFF2-40B4-BE49-F238E27FC236}">
                <a16:creationId xmlns:a16="http://schemas.microsoft.com/office/drawing/2014/main" id="{9599945A-DD85-45C3-8214-65D7C7D2B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5369" y="4162426"/>
            <a:ext cx="7561262" cy="220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just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(a)</a:t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为四个结点的完全图，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(b)</a:t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不是完全图，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(c)</a:t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是有向完全图。</a:t>
            </a:r>
            <a:endParaRPr lang="zh-CN" altLang="en-US">
              <a:solidFill>
                <a:srgbClr val="990000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7195303"/>
      </p:ext>
    </p:extLst>
  </p:cSld>
  <p:clrMapOvr>
    <a:masterClrMapping/>
  </p:clrMapOvr>
  <p:transition spd="slow" advTm="0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6" name="矩形 102403"/>
          <p:cNvSpPr/>
          <p:nvPr/>
        </p:nvSpPr>
        <p:spPr>
          <a:xfrm>
            <a:off x="1473142" y="1557136"/>
            <a:ext cx="7544435" cy="48854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b="0" dirty="0">
                <a:latin typeface="Microsoft YaHei" panose="020B0503020204020204" charset="-122"/>
                <a:ea typeface="Microsoft YaHei" panose="020B0503020204020204" charset="-122"/>
              </a:rPr>
              <a:t>图的表示的三种方法</a:t>
            </a: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b="0" dirty="0">
                <a:latin typeface="Microsoft YaHei" panose="020B0503020204020204" charset="-122"/>
                <a:ea typeface="Microsoft YaHei" panose="020B0503020204020204" charset="-122"/>
              </a:rPr>
              <a:t>（</a:t>
            </a:r>
            <a:r>
              <a:rPr lang="en-US" altLang="zh-CN" sz="2000" b="0" dirty="0">
                <a:latin typeface="Microsoft YaHei" panose="020B0503020204020204" charset="-122"/>
                <a:ea typeface="Microsoft YaHei" panose="020B0503020204020204" charset="-122"/>
              </a:rPr>
              <a:t>1</a:t>
            </a:r>
            <a:r>
              <a:rPr lang="zh-CN" altLang="en-US" sz="2000" b="0" dirty="0">
                <a:latin typeface="Microsoft YaHei" panose="020B0503020204020204" charset="-122"/>
                <a:ea typeface="Microsoft YaHei" panose="020B0503020204020204" charset="-122"/>
              </a:rPr>
              <a:t>）集合表示</a:t>
            </a: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b="0" dirty="0">
                <a:latin typeface="Microsoft YaHei" panose="020B0503020204020204" charset="-122"/>
                <a:ea typeface="Microsoft YaHei" panose="020B0503020204020204" charset="-122"/>
              </a:rPr>
              <a:t>（</a:t>
            </a:r>
            <a:r>
              <a:rPr lang="en-US" altLang="zh-CN" sz="2000" b="0" dirty="0">
                <a:latin typeface="Microsoft YaHei" panose="020B0503020204020204" charset="-122"/>
                <a:ea typeface="Microsoft YaHei" panose="020B0503020204020204" charset="-122"/>
              </a:rPr>
              <a:t>2</a:t>
            </a:r>
            <a:r>
              <a:rPr lang="zh-CN" altLang="en-US" sz="2000" b="0" dirty="0">
                <a:latin typeface="Microsoft YaHei" panose="020B0503020204020204" charset="-122"/>
                <a:ea typeface="Microsoft YaHei" panose="020B0503020204020204" charset="-122"/>
              </a:rPr>
              <a:t>）邻接表（</a:t>
            </a:r>
            <a:r>
              <a:rPr lang="en-US" altLang="zh-CN" sz="2000" b="0" dirty="0">
                <a:latin typeface="Microsoft YaHei" panose="020B0503020204020204" charset="-122"/>
                <a:ea typeface="Microsoft YaHei" panose="020B0503020204020204" charset="-122"/>
              </a:rPr>
              <a:t>adjacency list</a:t>
            </a:r>
            <a:r>
              <a:rPr lang="zh-CN" altLang="en-US" sz="2000" b="0" dirty="0">
                <a:latin typeface="Microsoft YaHei" panose="020B0503020204020204" charset="-122"/>
                <a:ea typeface="Microsoft YaHei" panose="020B0503020204020204" charset="-122"/>
              </a:rPr>
              <a:t>）表示</a:t>
            </a: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b="0" dirty="0">
                <a:latin typeface="Microsoft YaHei" panose="020B0503020204020204" charset="-122"/>
                <a:ea typeface="Microsoft YaHei" panose="020B0503020204020204" charset="-122"/>
              </a:rPr>
              <a:t>（</a:t>
            </a:r>
            <a:r>
              <a:rPr lang="en-US" altLang="zh-CN" sz="2000" b="0" dirty="0">
                <a:latin typeface="Microsoft YaHei" panose="020B0503020204020204" charset="-122"/>
                <a:ea typeface="Microsoft YaHei" panose="020B0503020204020204" charset="-122"/>
              </a:rPr>
              <a:t>3</a:t>
            </a:r>
            <a:r>
              <a:rPr lang="zh-CN" altLang="en-US" sz="2000" b="0" dirty="0">
                <a:latin typeface="Microsoft YaHei" panose="020B0503020204020204" charset="-122"/>
                <a:ea typeface="Microsoft YaHei" panose="020B0503020204020204" charset="-122"/>
              </a:rPr>
              <a:t>）</a:t>
            </a:r>
            <a:r>
              <a:rPr lang="zh-CN" altLang="en-US" sz="2000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rPr>
              <a:t>矩阵</a:t>
            </a:r>
            <a:r>
              <a:rPr lang="zh-CN" altLang="en-US" sz="2000" b="0" dirty="0">
                <a:latin typeface="Microsoft YaHei" panose="020B0503020204020204" charset="-122"/>
                <a:ea typeface="Microsoft YaHei" panose="020B0503020204020204" charset="-122"/>
              </a:rPr>
              <a:t>表示</a:t>
            </a: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b="0" dirty="0">
                <a:latin typeface="Microsoft YaHei" panose="020B0503020204020204" charset="-122"/>
                <a:ea typeface="Microsoft YaHei" panose="020B0503020204020204" charset="-122"/>
              </a:rPr>
              <a:t>     </a:t>
            </a:r>
            <a:r>
              <a:rPr lang="en-US" altLang="zh-CN" sz="2000" b="0" dirty="0">
                <a:latin typeface="Microsoft YaHei" panose="020B0503020204020204" charset="-122"/>
                <a:ea typeface="Microsoft YaHei" panose="020B0503020204020204" charset="-122"/>
              </a:rPr>
              <a:t>1</a:t>
            </a:r>
            <a:r>
              <a:rPr lang="zh-CN" altLang="en-US" sz="2000" b="0" dirty="0">
                <a:latin typeface="Microsoft YaHei" panose="020B0503020204020204" charset="-122"/>
                <a:ea typeface="Microsoft YaHei" panose="020B0503020204020204" charset="-122"/>
              </a:rPr>
              <a:t>、邻接矩阵（</a:t>
            </a:r>
            <a:r>
              <a:rPr lang="en-US" altLang="zh-CN" sz="2000" b="0" dirty="0">
                <a:latin typeface="Microsoft YaHei" panose="020B0503020204020204" charset="-122"/>
                <a:ea typeface="Microsoft YaHei" panose="020B0503020204020204" charset="-122"/>
              </a:rPr>
              <a:t>adjacency matrix</a:t>
            </a:r>
            <a:r>
              <a:rPr lang="zh-CN" altLang="en-US" sz="2000" b="0" dirty="0">
                <a:latin typeface="Microsoft YaHei" panose="020B0503020204020204" charset="-122"/>
                <a:ea typeface="Microsoft YaHei" panose="020B0503020204020204" charset="-122"/>
              </a:rPr>
              <a:t>）表示             </a:t>
            </a: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b="0" dirty="0">
                <a:latin typeface="Microsoft YaHei" panose="020B0503020204020204" charset="-122"/>
                <a:ea typeface="Microsoft YaHei" panose="020B0503020204020204" charset="-122"/>
              </a:rPr>
              <a:t>     </a:t>
            </a:r>
            <a:r>
              <a:rPr lang="en-US" altLang="zh-CN" sz="2000" b="0" dirty="0">
                <a:latin typeface="Microsoft YaHei" panose="020B0503020204020204" charset="-122"/>
                <a:ea typeface="Microsoft YaHei" panose="020B0503020204020204" charset="-122"/>
              </a:rPr>
              <a:t>2</a:t>
            </a:r>
            <a:r>
              <a:rPr lang="zh-CN" altLang="en-US" sz="2000" b="0" dirty="0">
                <a:latin typeface="Microsoft YaHei" panose="020B0503020204020204" charset="-122"/>
                <a:ea typeface="Microsoft YaHei" panose="020B0503020204020204" charset="-122"/>
              </a:rPr>
              <a:t>、关联矩阵（</a:t>
            </a:r>
            <a:r>
              <a:rPr lang="en-US" altLang="zh-CN" sz="2000" b="0" dirty="0">
                <a:latin typeface="Microsoft YaHei" panose="020B0503020204020204" charset="-122"/>
                <a:ea typeface="Microsoft YaHei" panose="020B0503020204020204" charset="-122"/>
              </a:rPr>
              <a:t>incidence matrix</a:t>
            </a:r>
            <a:r>
              <a:rPr lang="zh-CN" altLang="en-US" sz="2000" b="0" dirty="0">
                <a:latin typeface="Microsoft YaHei" panose="020B0503020204020204" charset="-122"/>
                <a:ea typeface="Microsoft YaHei" panose="020B0503020204020204" charset="-122"/>
              </a:rPr>
              <a:t>）表示</a:t>
            </a:r>
            <a:endParaRPr lang="en-US" altLang="zh-CN" sz="2000" b="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</a:rPr>
              <a:t>     3</a:t>
            </a:r>
            <a:r>
              <a:rPr lang="zh-CN" altLang="en-US" sz="2000" dirty="0">
                <a:latin typeface="Microsoft YaHei" panose="020B0503020204020204" charset="-122"/>
                <a:ea typeface="Microsoft YaHei" panose="020B0503020204020204" charset="-122"/>
              </a:rPr>
              <a:t>、</a:t>
            </a:r>
            <a:r>
              <a:rPr lang="zh-CN" altLang="en-US" sz="2000" b="0" dirty="0">
                <a:latin typeface="Microsoft YaHei" panose="020B0503020204020204" charset="-122"/>
                <a:ea typeface="Microsoft YaHei" panose="020B0503020204020204" charset="-122"/>
              </a:rPr>
              <a:t>可达矩阵（</a:t>
            </a:r>
            <a:r>
              <a:rPr lang="en-US" altLang="zh-CN" sz="2000" b="0" dirty="0">
                <a:latin typeface="Microsoft YaHei" panose="020B0503020204020204" charset="-122"/>
                <a:ea typeface="Microsoft YaHei" panose="020B0503020204020204" charset="-122"/>
              </a:rPr>
              <a:t>reachability matrix</a:t>
            </a:r>
            <a:r>
              <a:rPr lang="zh-CN" altLang="en-US" sz="2000" b="0" dirty="0">
                <a:latin typeface="Microsoft YaHei" panose="020B0503020204020204" charset="-122"/>
                <a:ea typeface="Microsoft YaHei" panose="020B0503020204020204" charset="-122"/>
              </a:rPr>
              <a:t>）表示</a:t>
            </a:r>
            <a:endParaRPr lang="en-US" altLang="zh-CN" sz="2000" b="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</a:rPr>
              <a:t>     4</a:t>
            </a:r>
            <a:r>
              <a:rPr lang="zh-CN" altLang="en-US" sz="2000" dirty="0">
                <a:latin typeface="Microsoft YaHei" panose="020B0503020204020204" charset="-122"/>
                <a:ea typeface="Microsoft YaHei" panose="020B0503020204020204" charset="-122"/>
              </a:rPr>
              <a:t>、度数矩阵（</a:t>
            </a: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</a:rPr>
              <a:t>degree matrix </a:t>
            </a:r>
            <a:r>
              <a:rPr lang="zh-CN" altLang="en-US" sz="2000" dirty="0">
                <a:latin typeface="Microsoft YaHei" panose="020B0503020204020204" charset="-122"/>
                <a:ea typeface="Microsoft YaHei" panose="020B0503020204020204" charset="-122"/>
              </a:rPr>
              <a:t>）表示</a:t>
            </a:r>
            <a:endParaRPr lang="en-US" altLang="zh-CN" sz="20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altLang="zh-CN" sz="2000" b="0" dirty="0">
                <a:latin typeface="Microsoft YaHei" panose="020B0503020204020204" charset="-122"/>
                <a:ea typeface="Microsoft YaHei" panose="020B0503020204020204" charset="-122"/>
              </a:rPr>
              <a:t>     5</a:t>
            </a:r>
            <a:r>
              <a:rPr lang="zh-CN" altLang="en-US" sz="2000" b="0" dirty="0">
                <a:latin typeface="Microsoft YaHei" panose="020B0503020204020204" charset="-122"/>
                <a:ea typeface="Microsoft YaHei" panose="020B0503020204020204" charset="-122"/>
              </a:rPr>
              <a:t>、拉普拉斯矩阵（</a:t>
            </a:r>
            <a:r>
              <a:rPr lang="en-US" altLang="zh-CN" sz="2000" b="0" dirty="0">
                <a:latin typeface="Microsoft YaHei" panose="020B0503020204020204" charset="-122"/>
                <a:ea typeface="Microsoft YaHei" panose="020B0503020204020204" charset="-122"/>
              </a:rPr>
              <a:t>Laplacian matrix</a:t>
            </a:r>
            <a:r>
              <a:rPr lang="zh-CN" altLang="en-US" sz="2000" b="0" dirty="0">
                <a:latin typeface="Microsoft YaHei" panose="020B0503020204020204" charset="-122"/>
                <a:ea typeface="Microsoft YaHei" panose="020B0503020204020204" charset="-122"/>
              </a:rPr>
              <a:t>）</a:t>
            </a:r>
            <a:r>
              <a:rPr lang="zh-CN" altLang="en-US" sz="2000" dirty="0">
                <a:latin typeface="Microsoft YaHei" panose="020B0503020204020204" charset="-122"/>
                <a:ea typeface="Microsoft YaHei" panose="020B0503020204020204" charset="-122"/>
              </a:rPr>
              <a:t>表示</a:t>
            </a:r>
            <a:endParaRPr lang="zh-CN" altLang="en-US" sz="2000" b="0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211001"/>
      </p:ext>
    </p:extLst>
  </p:cSld>
  <p:clrMapOvr>
    <a:masterClrMapping/>
  </p:clrMapOvr>
  <p:transition spd="slow" advTm="0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6" name="文本占位符 103426"/>
          <p:cNvSpPr txBox="1">
            <a:spLocks/>
          </p:cNvSpPr>
          <p:nvPr/>
        </p:nvSpPr>
        <p:spPr>
          <a:xfrm>
            <a:off x="2013049" y="1134571"/>
            <a:ext cx="3744595" cy="4860290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F3300"/>
                </a:solidFill>
                <a:latin typeface="Microsoft YaHei" panose="020B0503020204020204" charset="-122"/>
                <a:ea typeface="Microsoft YaHei" panose="020B0503020204020204" charset="-122"/>
              </a:rPr>
              <a:t>示例</a:t>
            </a:r>
            <a:r>
              <a:rPr lang="zh-CN" altLang="en-US" sz="2000">
                <a:latin typeface="Microsoft YaHei" panose="020B0503020204020204" charset="-122"/>
                <a:ea typeface="Microsoft YaHei" panose="020B0503020204020204" charset="-122"/>
              </a:rPr>
              <a:t> 邻接矩阵及其应用</a:t>
            </a:r>
          </a:p>
        </p:txBody>
      </p:sp>
      <p:grpSp>
        <p:nvGrpSpPr>
          <p:cNvPr id="7" name="组合 103427"/>
          <p:cNvGrpSpPr/>
          <p:nvPr/>
        </p:nvGrpSpPr>
        <p:grpSpPr>
          <a:xfrm>
            <a:off x="2662019" y="2108661"/>
            <a:ext cx="1809750" cy="1584325"/>
            <a:chOff x="0" y="0"/>
            <a:chExt cx="941" cy="695"/>
          </a:xfrm>
        </p:grpSpPr>
        <p:sp>
          <p:nvSpPr>
            <p:cNvPr id="8" name="文本框 103428"/>
            <p:cNvSpPr txBox="1"/>
            <p:nvPr/>
          </p:nvSpPr>
          <p:spPr>
            <a:xfrm>
              <a:off x="360" y="0"/>
              <a:ext cx="42" cy="12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/>
            <a:lstStyle/>
            <a:p>
              <a:pPr algn="just"/>
              <a:r>
                <a:rPr lang="en-US" altLang="zh-CN" sz="1400" b="1">
                  <a:latin typeface="SimSun" panose="02010600030101010101" pitchFamily="2" charset="-122"/>
                  <a:ea typeface="SimSun" panose="02010600030101010101" pitchFamily="2" charset="-122"/>
                </a:rPr>
                <a:t>a</a:t>
              </a:r>
              <a:endParaRPr lang="en-US" altLang="zh-CN" sz="3200" b="1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p:sp>
          <p:nvSpPr>
            <p:cNvPr id="9" name="椭圆 103429"/>
            <p:cNvSpPr/>
            <p:nvPr/>
          </p:nvSpPr>
          <p:spPr>
            <a:xfrm>
              <a:off x="408" y="86"/>
              <a:ext cx="36" cy="36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10" name="椭圆 103430"/>
            <p:cNvSpPr/>
            <p:nvPr/>
          </p:nvSpPr>
          <p:spPr>
            <a:xfrm>
              <a:off x="158" y="643"/>
              <a:ext cx="37" cy="36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11" name="椭圆 103431"/>
            <p:cNvSpPr/>
            <p:nvPr/>
          </p:nvSpPr>
          <p:spPr>
            <a:xfrm>
              <a:off x="667" y="638"/>
              <a:ext cx="36" cy="36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12" name="椭圆 103432"/>
            <p:cNvSpPr/>
            <p:nvPr/>
          </p:nvSpPr>
          <p:spPr>
            <a:xfrm>
              <a:off x="413" y="388"/>
              <a:ext cx="36" cy="37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13" name="直接连接符 103433"/>
            <p:cNvSpPr/>
            <p:nvPr/>
          </p:nvSpPr>
          <p:spPr>
            <a:xfrm>
              <a:off x="201" y="672"/>
              <a:ext cx="461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14" name="直接连接符 103434"/>
            <p:cNvSpPr/>
            <p:nvPr/>
          </p:nvSpPr>
          <p:spPr>
            <a:xfrm flipH="1">
              <a:off x="187" y="422"/>
              <a:ext cx="221" cy="22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15" name="直接连接符 103435"/>
            <p:cNvSpPr/>
            <p:nvPr/>
          </p:nvSpPr>
          <p:spPr>
            <a:xfrm>
              <a:off x="456" y="417"/>
              <a:ext cx="216" cy="21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16" name="直接连接符 103436"/>
            <p:cNvSpPr/>
            <p:nvPr/>
          </p:nvSpPr>
          <p:spPr>
            <a:xfrm flipH="1">
              <a:off x="177" y="120"/>
              <a:ext cx="236" cy="51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17" name="直接连接符 103437"/>
            <p:cNvSpPr/>
            <p:nvPr/>
          </p:nvSpPr>
          <p:spPr>
            <a:xfrm>
              <a:off x="432" y="124"/>
              <a:ext cx="245" cy="51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18" name="文本框 103438"/>
            <p:cNvSpPr txBox="1"/>
            <p:nvPr/>
          </p:nvSpPr>
          <p:spPr>
            <a:xfrm>
              <a:off x="360" y="374"/>
              <a:ext cx="142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just"/>
              <a:r>
                <a:rPr lang="en-US" altLang="zh-CN" sz="1400" b="1">
                  <a:latin typeface="SimSun" panose="02010600030101010101" pitchFamily="2" charset="-122"/>
                  <a:ea typeface="SimSun" panose="02010600030101010101" pitchFamily="2" charset="-122"/>
                </a:rPr>
                <a:t>e</a:t>
              </a:r>
              <a:endParaRPr lang="en-US" altLang="zh-CN" sz="3200" b="1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p:sp>
          <p:nvSpPr>
            <p:cNvPr id="19" name="文本框 103439"/>
            <p:cNvSpPr txBox="1"/>
            <p:nvPr/>
          </p:nvSpPr>
          <p:spPr>
            <a:xfrm>
              <a:off x="0" y="561"/>
              <a:ext cx="142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just"/>
              <a:r>
                <a:rPr lang="en-US" altLang="zh-CN" sz="1400" b="1">
                  <a:latin typeface="SimSun" panose="02010600030101010101" pitchFamily="2" charset="-122"/>
                  <a:ea typeface="SimSun" panose="02010600030101010101" pitchFamily="2" charset="-122"/>
                </a:rPr>
                <a:t>d</a:t>
              </a:r>
              <a:endParaRPr lang="en-US" altLang="zh-CN" sz="3200" b="1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p:sp>
          <p:nvSpPr>
            <p:cNvPr id="20" name="文本框 103440"/>
            <p:cNvSpPr txBox="1"/>
            <p:nvPr/>
          </p:nvSpPr>
          <p:spPr>
            <a:xfrm>
              <a:off x="682" y="561"/>
              <a:ext cx="142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just"/>
              <a:r>
                <a:rPr lang="en-US" altLang="zh-CN" sz="1400" b="1">
                  <a:latin typeface="SimSun" panose="02010600030101010101" pitchFamily="2" charset="-122"/>
                  <a:ea typeface="SimSun" panose="02010600030101010101" pitchFamily="2" charset="-122"/>
                </a:rPr>
                <a:t>c</a:t>
              </a:r>
              <a:endParaRPr lang="en-US" altLang="zh-CN" sz="3200" b="1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p:sp>
          <p:nvSpPr>
            <p:cNvPr id="21" name="直接连接符 103441"/>
            <p:cNvSpPr/>
            <p:nvPr/>
          </p:nvSpPr>
          <p:spPr>
            <a:xfrm flipV="1">
              <a:off x="696" y="81"/>
              <a:ext cx="144" cy="56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22" name="直接连接符 103442"/>
            <p:cNvSpPr/>
            <p:nvPr/>
          </p:nvSpPr>
          <p:spPr>
            <a:xfrm flipV="1">
              <a:off x="427" y="81"/>
              <a:ext cx="432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23" name="椭圆 103443"/>
            <p:cNvSpPr/>
            <p:nvPr/>
          </p:nvSpPr>
          <p:spPr>
            <a:xfrm>
              <a:off x="825" y="62"/>
              <a:ext cx="37" cy="36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24" name="文本框 103444"/>
            <p:cNvSpPr txBox="1"/>
            <p:nvPr/>
          </p:nvSpPr>
          <p:spPr>
            <a:xfrm>
              <a:off x="894" y="4"/>
              <a:ext cx="47" cy="9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just"/>
              <a:r>
                <a:rPr lang="en-US" altLang="zh-CN" sz="1400" b="1">
                  <a:latin typeface="SimSun" panose="02010600030101010101" pitchFamily="2" charset="-122"/>
                  <a:ea typeface="SimSun" panose="02010600030101010101" pitchFamily="2" charset="-122"/>
                </a:rPr>
                <a:t>b</a:t>
              </a:r>
              <a:endParaRPr lang="en-US" altLang="zh-CN" sz="3200" b="1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</p:grpSp>
      <p:sp>
        <p:nvSpPr>
          <p:cNvPr id="25" name="矩形 103445"/>
          <p:cNvSpPr/>
          <p:nvPr/>
        </p:nvSpPr>
        <p:spPr>
          <a:xfrm>
            <a:off x="1185644" y="2718261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graphicFrame>
        <p:nvGraphicFramePr>
          <p:cNvPr id="26" name="对象 103446"/>
          <p:cNvGraphicFramePr>
            <a:graphicFrameLocks noChangeAspect="1"/>
          </p:cNvGraphicFramePr>
          <p:nvPr/>
        </p:nvGraphicFramePr>
        <p:xfrm>
          <a:off x="6118007" y="1964199"/>
          <a:ext cx="1693862" cy="187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252220" imgH="1379855" progId="">
                  <p:embed/>
                </p:oleObj>
              </mc:Choice>
              <mc:Fallback>
                <p:oleObj r:id="rId4" imgW="1252220" imgH="1379855" progId="">
                  <p:embed/>
                  <p:pic>
                    <p:nvPicPr>
                      <p:cNvPr id="26" name="对象 10344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18007" y="1964199"/>
                        <a:ext cx="1693862" cy="1871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矩形 103447"/>
          <p:cNvSpPr/>
          <p:nvPr/>
        </p:nvSpPr>
        <p:spPr>
          <a:xfrm>
            <a:off x="5341719" y="2642061"/>
            <a:ext cx="1122363" cy="4572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r>
              <a:rPr lang="en-US" altLang="zh-CN" sz="1400">
                <a:latin typeface="Tahoma" panose="020B0604030504040204" pitchFamily="2" charset="0"/>
                <a:ea typeface="SimSun" panose="02010600030101010101" pitchFamily="2" charset="-122"/>
              </a:rPr>
              <a:t>A(G)=</a:t>
            </a:r>
            <a:r>
              <a:rPr lang="en-US" altLang="zh-CN">
                <a:latin typeface="Tahoma" panose="020B0604030504040204" pitchFamily="2" charset="0"/>
                <a:ea typeface="SimSun" panose="02010600030101010101" pitchFamily="2" charset="-122"/>
              </a:rPr>
              <a:t> </a:t>
            </a:r>
          </a:p>
        </p:txBody>
      </p:sp>
      <p:pic>
        <p:nvPicPr>
          <p:cNvPr id="28" name="图片 1034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2732" y="4124786"/>
            <a:ext cx="3816350" cy="1944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图片 1034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469" y="4124786"/>
            <a:ext cx="3671888" cy="1873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矩形 103450"/>
          <p:cNvSpPr/>
          <p:nvPr/>
        </p:nvSpPr>
        <p:spPr>
          <a:xfrm>
            <a:off x="3933607" y="4283536"/>
            <a:ext cx="144462" cy="1584325"/>
          </a:xfrm>
          <a:prstGeom prst="rect">
            <a:avLst/>
          </a:prstGeom>
          <a:noFill/>
          <a:ln w="1905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1" name="文本框 103451"/>
          <p:cNvSpPr txBox="1"/>
          <p:nvPr/>
        </p:nvSpPr>
        <p:spPr>
          <a:xfrm>
            <a:off x="2181007" y="5243974"/>
            <a:ext cx="288925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>
                <a:latin typeface="Comic Sans MS" panose="030F0702030302020204" charset="0"/>
                <a:ea typeface="SimSun" panose="02010600030101010101" pitchFamily="2" charset="-122"/>
              </a:rPr>
              <a:t>c</a:t>
            </a:r>
          </a:p>
        </p:txBody>
      </p:sp>
      <p:sp>
        <p:nvSpPr>
          <p:cNvPr id="32" name="文本框 103452"/>
          <p:cNvSpPr txBox="1"/>
          <p:nvPr/>
        </p:nvSpPr>
        <p:spPr>
          <a:xfrm>
            <a:off x="3486249" y="3915236"/>
            <a:ext cx="1182370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600">
                <a:latin typeface="Comic Sans MS" panose="030F0702030302020204" charset="0"/>
                <a:ea typeface="SimSun" panose="02010600030101010101" pitchFamily="2" charset="-122"/>
              </a:rPr>
              <a:t>a b </a:t>
            </a:r>
            <a:r>
              <a:rPr lang="en-US" altLang="zh-CN" sz="1600">
                <a:solidFill>
                  <a:schemeClr val="hlink"/>
                </a:solidFill>
                <a:latin typeface="Comic Sans MS" panose="030F0702030302020204" charset="0"/>
                <a:ea typeface="SimSun" panose="02010600030101010101" pitchFamily="2" charset="-122"/>
              </a:rPr>
              <a:t>c</a:t>
            </a:r>
            <a:r>
              <a:rPr lang="en-US" altLang="zh-CN" sz="1600">
                <a:latin typeface="Comic Sans MS" panose="030F0702030302020204" charset="0"/>
                <a:ea typeface="SimSun" panose="02010600030101010101" pitchFamily="2" charset="-122"/>
              </a:rPr>
              <a:t> d e</a:t>
            </a:r>
          </a:p>
        </p:txBody>
      </p:sp>
      <p:sp>
        <p:nvSpPr>
          <p:cNvPr id="33" name="文本框 103453"/>
          <p:cNvSpPr txBox="1"/>
          <p:nvPr/>
        </p:nvSpPr>
        <p:spPr>
          <a:xfrm>
            <a:off x="2012732" y="4267661"/>
            <a:ext cx="1512887" cy="210026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endParaRPr lang="en-US" altLang="zh-CN">
              <a:latin typeface="Tahoma" panose="020B0604030504040204" pitchFamily="2" charset="0"/>
              <a:ea typeface="SimSun" panose="02010600030101010101" pitchFamily="2" charset="-122"/>
            </a:endParaRPr>
          </a:p>
          <a:p>
            <a:pPr>
              <a:spcBef>
                <a:spcPct val="50000"/>
              </a:spcBef>
            </a:pPr>
            <a:endParaRPr lang="en-US" altLang="zh-CN">
              <a:latin typeface="Tahoma" panose="020B0604030504040204" pitchFamily="2" charset="0"/>
              <a:ea typeface="SimSun" panose="02010600030101010101" pitchFamily="2" charset="-122"/>
            </a:endParaRPr>
          </a:p>
          <a:p>
            <a:pPr>
              <a:spcBef>
                <a:spcPct val="50000"/>
              </a:spcBef>
            </a:pPr>
            <a:endParaRPr lang="en-US" altLang="zh-CN">
              <a:latin typeface="Tahoma" panose="020B0604030504040204" pitchFamily="2" charset="0"/>
              <a:ea typeface="SimSun" panose="02010600030101010101" pitchFamily="2" charset="-122"/>
            </a:endParaRPr>
          </a:p>
          <a:p>
            <a:pPr>
              <a:spcBef>
                <a:spcPct val="50000"/>
              </a:spcBef>
            </a:pPr>
            <a:endParaRPr lang="en-US" altLang="zh-CN">
              <a:latin typeface="Tahoma" panose="020B0604030504040204" pitchFamily="2" charset="0"/>
              <a:ea typeface="SimSun" panose="02010600030101010101" pitchFamily="2" charset="-122"/>
            </a:endParaRPr>
          </a:p>
        </p:txBody>
      </p:sp>
      <p:graphicFrame>
        <p:nvGraphicFramePr>
          <p:cNvPr id="34" name="内容占位符 103454"/>
          <p:cNvGraphicFramePr>
            <a:graphicFrameLocks noChangeAspect="1"/>
          </p:cNvGraphicFramePr>
          <p:nvPr/>
        </p:nvGraphicFramePr>
        <p:xfrm>
          <a:off x="2404844" y="3940636"/>
          <a:ext cx="1081088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252220" imgH="1379855" progId="">
                  <p:embed/>
                </p:oleObj>
              </mc:Choice>
              <mc:Fallback>
                <p:oleObj r:id="rId8" imgW="1252220" imgH="1379855" progId="">
                  <p:embed/>
                  <p:pic>
                    <p:nvPicPr>
                      <p:cNvPr id="34" name="内容占位符 10345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04844" y="3940636"/>
                        <a:ext cx="1081088" cy="201612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103455"/>
          <p:cNvSpPr/>
          <p:nvPr/>
        </p:nvSpPr>
        <p:spPr>
          <a:xfrm>
            <a:off x="2558832" y="5291599"/>
            <a:ext cx="936625" cy="288925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6" name="文本框 103456"/>
          <p:cNvSpPr txBox="1"/>
          <p:nvPr/>
        </p:nvSpPr>
        <p:spPr>
          <a:xfrm>
            <a:off x="1717457" y="4955049"/>
            <a:ext cx="736600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400">
                <a:latin typeface="Tahoma" panose="020B0604030504040204" pitchFamily="2" charset="0"/>
                <a:ea typeface="SimSun" panose="02010600030101010101" pitchFamily="2" charset="-122"/>
              </a:rPr>
              <a:t>A(G)</a:t>
            </a:r>
            <a:r>
              <a:rPr lang="en-US" altLang="zh-CN" sz="1400" baseline="30000">
                <a:latin typeface="Tahoma" panose="020B0604030504040204" pitchFamily="2" charset="0"/>
                <a:ea typeface="SimSun" panose="02010600030101010101" pitchFamily="2" charset="-122"/>
              </a:rPr>
              <a:t>2</a:t>
            </a:r>
            <a:r>
              <a:rPr lang="en-US" altLang="zh-CN" sz="1400">
                <a:latin typeface="Tahoma" panose="020B0604030504040204" pitchFamily="2" charset="0"/>
                <a:ea typeface="SimSun" panose="02010600030101010101" pitchFamily="2" charset="-122"/>
              </a:rPr>
              <a:t>=</a:t>
            </a:r>
          </a:p>
        </p:txBody>
      </p:sp>
      <p:sp>
        <p:nvSpPr>
          <p:cNvPr id="37" name="矩形 103457"/>
          <p:cNvSpPr/>
          <p:nvPr/>
        </p:nvSpPr>
        <p:spPr>
          <a:xfrm>
            <a:off x="5122644" y="5421774"/>
            <a:ext cx="144463" cy="288925"/>
          </a:xfrm>
          <a:prstGeom prst="rect">
            <a:avLst/>
          </a:prstGeom>
          <a:noFill/>
          <a:ln w="1905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8" name="文本框 103458"/>
          <p:cNvSpPr txBox="1"/>
          <p:nvPr/>
        </p:nvSpPr>
        <p:spPr>
          <a:xfrm>
            <a:off x="2314357" y="5278899"/>
            <a:ext cx="215900" cy="334962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x-none" sz="1600" dirty="0">
                <a:solidFill>
                  <a:schemeClr val="hlink"/>
                </a:solidFill>
                <a:latin typeface="Comic Sans MS" panose="030F0702030302020204" charset="0"/>
                <a:ea typeface="SimSun" panose="02010600030101010101" pitchFamily="2" charset="-122"/>
              </a:rPr>
              <a:t>d</a:t>
            </a:r>
            <a:endParaRPr lang="zh-CN" altLang="en-US" sz="1600" dirty="0">
              <a:latin typeface="Comic Sans MS" panose="030F070203030202020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9060847"/>
      </p:ext>
    </p:extLst>
  </p:cSld>
  <p:clrMapOvr>
    <a:masterClrMapping/>
  </p:clrMapOvr>
  <p:transition spd="slow" advTm="0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87C7D11-52A2-4545-B0CB-4B766A7F2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835269"/>
            <a:ext cx="8496300" cy="6247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Symbol" panose="05050102010706020507" pitchFamily="18" charset="2"/>
              <a:defRPr kumimoji="1" sz="2800" b="1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sz="24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20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10000"/>
              </a:lnSpc>
            </a:pPr>
            <a:r>
              <a:rPr lang="en-US" altLang="zh-CN" sz="2400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endParaRPr lang="zh-CN" altLang="en-US" sz="1000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33400" indent="-533400" algn="just">
              <a:lnSpc>
                <a:spcPct val="11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令图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G=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），称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(V′,E′)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的子图（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Subgraph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），当</a:t>
            </a:r>
          </a:p>
          <a:p>
            <a:pPr marL="533400" indent="-533400" algn="just">
              <a:lnSpc>
                <a:spcPct val="110000"/>
              </a:lnSpc>
            </a:pPr>
            <a:r>
              <a:rPr kumimoji="0"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kumimoji="0"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(1)V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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且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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；</a:t>
            </a:r>
          </a:p>
          <a:p>
            <a:pPr marL="533400" indent="-533400">
              <a:lnSpc>
                <a:spcPct val="11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(2)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对任意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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，则与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相关联的结点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CN" sz="2400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,v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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533400" indent="-533400">
              <a:lnSpc>
                <a:spcPct val="11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  若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是 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的子图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则称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超图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母图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，记作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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533400" indent="-533400">
              <a:lnSpc>
                <a:spcPct val="11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	若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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且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≠G(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即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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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E)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，则称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真子图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533400" indent="-533400">
              <a:lnSpc>
                <a:spcPct val="11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	若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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且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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，则称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生成子图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Spanning Subgraph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）。</a:t>
            </a:r>
          </a:p>
          <a:p>
            <a:pPr marL="533400" indent="-533400">
              <a:lnSpc>
                <a:spcPct val="11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	设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400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V,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且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400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≠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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，以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400" baseline="-30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为结点集，以两端点均在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400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中的全体边为边集的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的子图，称为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结点集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400" baseline="-250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导出的导出子图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Derived Subgraph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）。</a:t>
            </a:r>
          </a:p>
          <a:p>
            <a:pPr marL="533400" indent="-533400">
              <a:lnSpc>
                <a:spcPct val="11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	设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400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E,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且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400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≠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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，以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400" baseline="-30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为边集，以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400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中边关联的结点的全体为结点集的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的子图，称为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边集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400" baseline="-250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导出的导出子图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400" dirty="0">
                <a:solidFill>
                  <a:srgbClr val="990000"/>
                </a:solidFill>
                <a:latin typeface="宋体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6773622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grpSp>
        <p:nvGrpSpPr>
          <p:cNvPr id="5" name="Group 164">
            <a:extLst>
              <a:ext uri="{FF2B5EF4-FFF2-40B4-BE49-F238E27FC236}">
                <a16:creationId xmlns:a16="http://schemas.microsoft.com/office/drawing/2014/main" id="{A114A77D-4A74-4994-B5F2-0780385FD652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1162050"/>
            <a:ext cx="7078663" cy="5143500"/>
            <a:chOff x="1008" y="732"/>
            <a:chExt cx="4459" cy="3240"/>
          </a:xfrm>
        </p:grpSpPr>
        <p:grpSp>
          <p:nvGrpSpPr>
            <p:cNvPr id="6" name="Group 139">
              <a:extLst>
                <a:ext uri="{FF2B5EF4-FFF2-40B4-BE49-F238E27FC236}">
                  <a16:creationId xmlns:a16="http://schemas.microsoft.com/office/drawing/2014/main" id="{EF79E011-9323-443F-BED8-854B2F8366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8" y="2436"/>
              <a:ext cx="1339" cy="1536"/>
              <a:chOff x="4224" y="2496"/>
              <a:chExt cx="1339" cy="1536"/>
            </a:xfrm>
          </p:grpSpPr>
          <p:sp>
            <p:nvSpPr>
              <p:cNvPr id="81" name="Oval 112">
                <a:extLst>
                  <a:ext uri="{FF2B5EF4-FFF2-40B4-BE49-F238E27FC236}">
                    <a16:creationId xmlns:a16="http://schemas.microsoft.com/office/drawing/2014/main" id="{A1E608E4-6849-4387-A1B1-662C4347F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72" y="2496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" name="Oval 113">
                <a:extLst>
                  <a:ext uri="{FF2B5EF4-FFF2-40B4-BE49-F238E27FC236}">
                    <a16:creationId xmlns:a16="http://schemas.microsoft.com/office/drawing/2014/main" id="{15760181-7B85-4F90-89F3-9DF0815CD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7" y="3744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" name="Oval 114">
                <a:extLst>
                  <a:ext uri="{FF2B5EF4-FFF2-40B4-BE49-F238E27FC236}">
                    <a16:creationId xmlns:a16="http://schemas.microsoft.com/office/drawing/2014/main" id="{7A7072A7-3DC0-489B-A592-DF472EF66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3749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" name="Oval 115">
                <a:extLst>
                  <a:ext uri="{FF2B5EF4-FFF2-40B4-BE49-F238E27FC236}">
                    <a16:creationId xmlns:a16="http://schemas.microsoft.com/office/drawing/2014/main" id="{9ACCF12F-EA6C-4F90-AAAE-1F82FBC983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2496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5" name="Oval 116">
                <a:extLst>
                  <a:ext uri="{FF2B5EF4-FFF2-40B4-BE49-F238E27FC236}">
                    <a16:creationId xmlns:a16="http://schemas.microsoft.com/office/drawing/2014/main" id="{05141F3C-3B35-42D6-A6AD-71EF264CF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4" y="2724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" name="Oval 117">
                <a:extLst>
                  <a:ext uri="{FF2B5EF4-FFF2-40B4-BE49-F238E27FC236}">
                    <a16:creationId xmlns:a16="http://schemas.microsoft.com/office/drawing/2014/main" id="{37BAB0E9-D300-48A2-BDF2-B42BB9401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4" y="3521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7" name="Oval 118">
                <a:extLst>
                  <a:ext uri="{FF2B5EF4-FFF2-40B4-BE49-F238E27FC236}">
                    <a16:creationId xmlns:a16="http://schemas.microsoft.com/office/drawing/2014/main" id="{34C98972-52D2-438A-88D8-8366C88A4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" y="2729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" name="Oval 119">
                <a:extLst>
                  <a:ext uri="{FF2B5EF4-FFF2-40B4-BE49-F238E27FC236}">
                    <a16:creationId xmlns:a16="http://schemas.microsoft.com/office/drawing/2014/main" id="{4920963A-F7BD-4CC6-95A3-87C710E91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7" y="3521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9" name="Text Box 132">
                <a:extLst>
                  <a:ext uri="{FF2B5EF4-FFF2-40B4-BE49-F238E27FC236}">
                    <a16:creationId xmlns:a16="http://schemas.microsoft.com/office/drawing/2014/main" id="{CCA3AA61-09E2-4FAC-A0A6-0523DC97DB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96" y="3840"/>
                <a:ext cx="600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en-US" altLang="zh-CN" sz="2000" b="0" dirty="0"/>
                  <a:t>G</a:t>
                </a:r>
                <a:r>
                  <a:rPr lang="zh-CN" altLang="en-US" sz="2000" b="0" dirty="0"/>
                  <a:t>的零图</a:t>
                </a:r>
              </a:p>
            </p:txBody>
          </p:sp>
        </p:grpSp>
        <p:grpSp>
          <p:nvGrpSpPr>
            <p:cNvPr id="7" name="Group 149">
              <a:extLst>
                <a:ext uri="{FF2B5EF4-FFF2-40B4-BE49-F238E27FC236}">
                  <a16:creationId xmlns:a16="http://schemas.microsoft.com/office/drawing/2014/main" id="{2EB2DD98-024D-4F0A-BE43-117E3D7D18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5" y="732"/>
              <a:ext cx="1339" cy="1464"/>
              <a:chOff x="4181" y="816"/>
              <a:chExt cx="1339" cy="1464"/>
            </a:xfrm>
          </p:grpSpPr>
          <p:sp>
            <p:nvSpPr>
              <p:cNvPr id="65" name="Oval 28">
                <a:extLst>
                  <a:ext uri="{FF2B5EF4-FFF2-40B4-BE49-F238E27FC236}">
                    <a16:creationId xmlns:a16="http://schemas.microsoft.com/office/drawing/2014/main" id="{984D9789-BC28-4A4F-BA37-144049E0F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9" y="816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" name="Oval 29">
                <a:extLst>
                  <a:ext uri="{FF2B5EF4-FFF2-40B4-BE49-F238E27FC236}">
                    <a16:creationId xmlns:a16="http://schemas.microsoft.com/office/drawing/2014/main" id="{67C8B0B9-2783-413A-9A7B-F68886C43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4" y="2064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" name="Oval 30">
                <a:extLst>
                  <a:ext uri="{FF2B5EF4-FFF2-40B4-BE49-F238E27FC236}">
                    <a16:creationId xmlns:a16="http://schemas.microsoft.com/office/drawing/2014/main" id="{C504B632-D143-4C48-97FC-CD2D95843C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2069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" name="Oval 31">
                <a:extLst>
                  <a:ext uri="{FF2B5EF4-FFF2-40B4-BE49-F238E27FC236}">
                    <a16:creationId xmlns:a16="http://schemas.microsoft.com/office/drawing/2014/main" id="{5A5D74FB-F7E0-4412-80ED-722BBE600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16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" name="Oval 32">
                <a:extLst>
                  <a:ext uri="{FF2B5EF4-FFF2-40B4-BE49-F238E27FC236}">
                    <a16:creationId xmlns:a16="http://schemas.microsoft.com/office/drawing/2014/main" id="{43368C5A-5132-4849-9DF3-2E90D8C39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1" y="1044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" name="Oval 33">
                <a:extLst>
                  <a:ext uri="{FF2B5EF4-FFF2-40B4-BE49-F238E27FC236}">
                    <a16:creationId xmlns:a16="http://schemas.microsoft.com/office/drawing/2014/main" id="{BC54E6B6-46D0-4E43-8E24-2BDE4F3211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1" y="1841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" name="Oval 34">
                <a:extLst>
                  <a:ext uri="{FF2B5EF4-FFF2-40B4-BE49-F238E27FC236}">
                    <a16:creationId xmlns:a16="http://schemas.microsoft.com/office/drawing/2014/main" id="{DCCE6A8B-67E8-492A-8740-C59B0940D7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1049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" name="Oval 35">
                <a:extLst>
                  <a:ext uri="{FF2B5EF4-FFF2-40B4-BE49-F238E27FC236}">
                    <a16:creationId xmlns:a16="http://schemas.microsoft.com/office/drawing/2014/main" id="{182767D5-E647-4123-9694-EBE6F52AA7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4" y="1841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" name="Freeform 36">
                <a:extLst>
                  <a:ext uri="{FF2B5EF4-FFF2-40B4-BE49-F238E27FC236}">
                    <a16:creationId xmlns:a16="http://schemas.microsoft.com/office/drawing/2014/main" id="{0AF350CA-6FB7-495D-AA1F-A9D891005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4" y="902"/>
                <a:ext cx="167" cy="165"/>
              </a:xfrm>
              <a:custGeom>
                <a:avLst/>
                <a:gdLst>
                  <a:gd name="T0" fmla="*/ 0 w 167"/>
                  <a:gd name="T1" fmla="*/ 0 h 165"/>
                  <a:gd name="T2" fmla="*/ 167 w 167"/>
                  <a:gd name="T3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7" h="165">
                    <a:moveTo>
                      <a:pt x="0" y="0"/>
                    </a:moveTo>
                    <a:lnTo>
                      <a:pt x="167" y="165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" name="Freeform 37">
                <a:extLst>
                  <a:ext uri="{FF2B5EF4-FFF2-40B4-BE49-F238E27FC236}">
                    <a16:creationId xmlns:a16="http://schemas.microsoft.com/office/drawing/2014/main" id="{2BC2DBFF-FCCF-48FC-9B88-754130D384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9" y="900"/>
                <a:ext cx="163" cy="162"/>
              </a:xfrm>
              <a:custGeom>
                <a:avLst/>
                <a:gdLst>
                  <a:gd name="T0" fmla="*/ 163 w 163"/>
                  <a:gd name="T1" fmla="*/ 0 h 162"/>
                  <a:gd name="T2" fmla="*/ 0 w 163"/>
                  <a:gd name="T3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3" h="162">
                    <a:moveTo>
                      <a:pt x="163" y="0"/>
                    </a:moveTo>
                    <a:lnTo>
                      <a:pt x="0" y="162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5" name="Freeform 40">
                <a:extLst>
                  <a:ext uri="{FF2B5EF4-FFF2-40B4-BE49-F238E27FC236}">
                    <a16:creationId xmlns:a16="http://schemas.microsoft.com/office/drawing/2014/main" id="{7C4C03C7-4348-4044-8BD5-06D0EC0EE0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903"/>
                <a:ext cx="1" cy="1176"/>
              </a:xfrm>
              <a:custGeom>
                <a:avLst/>
                <a:gdLst>
                  <a:gd name="T0" fmla="*/ 0 w 1"/>
                  <a:gd name="T1" fmla="*/ 0 h 1176"/>
                  <a:gd name="T2" fmla="*/ 0 w 1"/>
                  <a:gd name="T3" fmla="*/ 1176 h 1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176">
                    <a:moveTo>
                      <a:pt x="0" y="0"/>
                    </a:moveTo>
                    <a:lnTo>
                      <a:pt x="0" y="1176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" name="Freeform 42">
                <a:extLst>
                  <a:ext uri="{FF2B5EF4-FFF2-40B4-BE49-F238E27FC236}">
                    <a16:creationId xmlns:a16="http://schemas.microsoft.com/office/drawing/2014/main" id="{7F30765D-8763-4965-A956-1DAAAF0490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" y="909"/>
                <a:ext cx="1" cy="1152"/>
              </a:xfrm>
              <a:custGeom>
                <a:avLst/>
                <a:gdLst>
                  <a:gd name="T0" fmla="*/ 0 w 1"/>
                  <a:gd name="T1" fmla="*/ 0 h 1152"/>
                  <a:gd name="T2" fmla="*/ 0 w 1"/>
                  <a:gd name="T3" fmla="*/ 1152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152">
                    <a:moveTo>
                      <a:pt x="0" y="0"/>
                    </a:moveTo>
                    <a:lnTo>
                      <a:pt x="0" y="1152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" name="Freeform 45">
                <a:extLst>
                  <a:ext uri="{FF2B5EF4-FFF2-40B4-BE49-F238E27FC236}">
                    <a16:creationId xmlns:a16="http://schemas.microsoft.com/office/drawing/2014/main" id="{DF3B7218-A080-477F-A0E2-F06E3E12E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4" y="1896"/>
                <a:ext cx="705" cy="3"/>
              </a:xfrm>
              <a:custGeom>
                <a:avLst/>
                <a:gdLst>
                  <a:gd name="T0" fmla="*/ 0 w 705"/>
                  <a:gd name="T1" fmla="*/ 0 h 3"/>
                  <a:gd name="T2" fmla="*/ 705 w 705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05" h="3">
                    <a:moveTo>
                      <a:pt x="0" y="0"/>
                    </a:moveTo>
                    <a:lnTo>
                      <a:pt x="705" y="3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8" name="Freeform 46">
                <a:extLst>
                  <a:ext uri="{FF2B5EF4-FFF2-40B4-BE49-F238E27FC236}">
                    <a16:creationId xmlns:a16="http://schemas.microsoft.com/office/drawing/2014/main" id="{8B93EE19-AC82-4E90-A892-88FD79229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0" y="1143"/>
                <a:ext cx="1" cy="702"/>
              </a:xfrm>
              <a:custGeom>
                <a:avLst/>
                <a:gdLst>
                  <a:gd name="T0" fmla="*/ 0 w 1"/>
                  <a:gd name="T1" fmla="*/ 0 h 702"/>
                  <a:gd name="T2" fmla="*/ 0 w 1"/>
                  <a:gd name="T3" fmla="*/ 702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702">
                    <a:moveTo>
                      <a:pt x="0" y="0"/>
                    </a:moveTo>
                    <a:lnTo>
                      <a:pt x="0" y="702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" name="Freeform 47">
                <a:extLst>
                  <a:ext uri="{FF2B5EF4-FFF2-40B4-BE49-F238E27FC236}">
                    <a16:creationId xmlns:a16="http://schemas.microsoft.com/office/drawing/2014/main" id="{F9DA0A61-8532-4E22-B4F6-EF8110F20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" y="1143"/>
                <a:ext cx="1" cy="696"/>
              </a:xfrm>
              <a:custGeom>
                <a:avLst/>
                <a:gdLst>
                  <a:gd name="T0" fmla="*/ 0 w 1"/>
                  <a:gd name="T1" fmla="*/ 0 h 696"/>
                  <a:gd name="T2" fmla="*/ 0 w 1"/>
                  <a:gd name="T3" fmla="*/ 696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696">
                    <a:moveTo>
                      <a:pt x="0" y="0"/>
                    </a:moveTo>
                    <a:lnTo>
                      <a:pt x="0" y="696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0" name="Text Box 134">
                <a:extLst>
                  <a:ext uri="{FF2B5EF4-FFF2-40B4-BE49-F238E27FC236}">
                    <a16:creationId xmlns:a16="http://schemas.microsoft.com/office/drawing/2014/main" id="{76225EB5-8784-4723-8220-6D18E62A2B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3" y="2088"/>
                <a:ext cx="960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en-US" altLang="zh-CN" sz="2000" b="0"/>
                  <a:t>G</a:t>
                </a:r>
                <a:r>
                  <a:rPr lang="zh-CN" altLang="en-US" sz="2000" b="0"/>
                  <a:t>的生成子图</a:t>
                </a:r>
              </a:p>
            </p:txBody>
          </p:sp>
        </p:grpSp>
        <p:grpSp>
          <p:nvGrpSpPr>
            <p:cNvPr id="8" name="Group 138">
              <a:extLst>
                <a:ext uri="{FF2B5EF4-FFF2-40B4-BE49-F238E27FC236}">
                  <a16:creationId xmlns:a16="http://schemas.microsoft.com/office/drawing/2014/main" id="{69906CC6-7116-46F6-B8B6-74DB41F176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2412"/>
              <a:ext cx="1339" cy="1512"/>
              <a:chOff x="1104" y="2496"/>
              <a:chExt cx="1339" cy="1512"/>
            </a:xfrm>
          </p:grpSpPr>
          <p:sp>
            <p:nvSpPr>
              <p:cNvPr id="49" name="Oval 70">
                <a:extLst>
                  <a:ext uri="{FF2B5EF4-FFF2-40B4-BE49-F238E27FC236}">
                    <a16:creationId xmlns:a16="http://schemas.microsoft.com/office/drawing/2014/main" id="{BA71630C-4B8E-4219-8F82-6FBEF69FFC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496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" name="Oval 71">
                <a:extLst>
                  <a:ext uri="{FF2B5EF4-FFF2-40B4-BE49-F238E27FC236}">
                    <a16:creationId xmlns:a16="http://schemas.microsoft.com/office/drawing/2014/main" id="{3009C7A0-D0EF-4E00-9C34-C3A580FA9D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7" y="3744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" name="Oval 73">
                <a:extLst>
                  <a:ext uri="{FF2B5EF4-FFF2-40B4-BE49-F238E27FC236}">
                    <a16:creationId xmlns:a16="http://schemas.microsoft.com/office/drawing/2014/main" id="{771E821C-0A37-44C6-B9B5-20EDB1385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" y="2496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" name="Oval 74">
                <a:extLst>
                  <a:ext uri="{FF2B5EF4-FFF2-40B4-BE49-F238E27FC236}">
                    <a16:creationId xmlns:a16="http://schemas.microsoft.com/office/drawing/2014/main" id="{9D142BE5-4E08-4A31-A10A-1062133DD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4" y="2724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" name="Oval 75">
                <a:extLst>
                  <a:ext uri="{FF2B5EF4-FFF2-40B4-BE49-F238E27FC236}">
                    <a16:creationId xmlns:a16="http://schemas.microsoft.com/office/drawing/2014/main" id="{1BDAD29A-795D-48EB-8012-790F585883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4" y="3521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" name="Oval 76">
                <a:extLst>
                  <a:ext uri="{FF2B5EF4-FFF2-40B4-BE49-F238E27FC236}">
                    <a16:creationId xmlns:a16="http://schemas.microsoft.com/office/drawing/2014/main" id="{A44AF97A-12F5-459E-A3BB-D1ECA37F06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" y="2729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" name="Oval 77">
                <a:extLst>
                  <a:ext uri="{FF2B5EF4-FFF2-40B4-BE49-F238E27FC236}">
                    <a16:creationId xmlns:a16="http://schemas.microsoft.com/office/drawing/2014/main" id="{A90F047D-2C89-4345-A174-704D83FB8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" y="3521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" name="Freeform 78">
                <a:extLst>
                  <a:ext uri="{FF2B5EF4-FFF2-40B4-BE49-F238E27FC236}">
                    <a16:creationId xmlns:a16="http://schemas.microsoft.com/office/drawing/2014/main" id="{C4FB3CD7-1579-4102-B35E-842B175F7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7" y="2582"/>
                <a:ext cx="167" cy="165"/>
              </a:xfrm>
              <a:custGeom>
                <a:avLst/>
                <a:gdLst>
                  <a:gd name="T0" fmla="*/ 0 w 167"/>
                  <a:gd name="T1" fmla="*/ 0 h 165"/>
                  <a:gd name="T2" fmla="*/ 167 w 167"/>
                  <a:gd name="T3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7" h="165">
                    <a:moveTo>
                      <a:pt x="0" y="0"/>
                    </a:moveTo>
                    <a:lnTo>
                      <a:pt x="167" y="165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" name="Freeform 79">
                <a:extLst>
                  <a:ext uri="{FF2B5EF4-FFF2-40B4-BE49-F238E27FC236}">
                    <a16:creationId xmlns:a16="http://schemas.microsoft.com/office/drawing/2014/main" id="{A3166606-5D15-4AAD-9BE5-9A3445EE4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2" y="2580"/>
                <a:ext cx="163" cy="162"/>
              </a:xfrm>
              <a:custGeom>
                <a:avLst/>
                <a:gdLst>
                  <a:gd name="T0" fmla="*/ 163 w 163"/>
                  <a:gd name="T1" fmla="*/ 0 h 162"/>
                  <a:gd name="T2" fmla="*/ 0 w 163"/>
                  <a:gd name="T3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3" h="162">
                    <a:moveTo>
                      <a:pt x="163" y="0"/>
                    </a:moveTo>
                    <a:lnTo>
                      <a:pt x="0" y="162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" name="Freeform 80">
                <a:extLst>
                  <a:ext uri="{FF2B5EF4-FFF2-40B4-BE49-F238E27FC236}">
                    <a16:creationId xmlns:a16="http://schemas.microsoft.com/office/drawing/2014/main" id="{28994D19-2F45-4603-994E-5538738696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6" y="3603"/>
                <a:ext cx="161" cy="157"/>
              </a:xfrm>
              <a:custGeom>
                <a:avLst/>
                <a:gdLst>
                  <a:gd name="T0" fmla="*/ 0 w 161"/>
                  <a:gd name="T1" fmla="*/ 0 h 157"/>
                  <a:gd name="T2" fmla="*/ 161 w 161"/>
                  <a:gd name="T3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1" h="157">
                    <a:moveTo>
                      <a:pt x="0" y="0"/>
                    </a:moveTo>
                    <a:lnTo>
                      <a:pt x="161" y="157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" name="Freeform 84">
                <a:extLst>
                  <a:ext uri="{FF2B5EF4-FFF2-40B4-BE49-F238E27FC236}">
                    <a16:creationId xmlns:a16="http://schemas.microsoft.com/office/drawing/2014/main" id="{ABB30607-B5C3-428C-9D5A-BD0F60FAB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9" y="2589"/>
                <a:ext cx="1" cy="1152"/>
              </a:xfrm>
              <a:custGeom>
                <a:avLst/>
                <a:gdLst>
                  <a:gd name="T0" fmla="*/ 0 w 1"/>
                  <a:gd name="T1" fmla="*/ 0 h 1152"/>
                  <a:gd name="T2" fmla="*/ 0 w 1"/>
                  <a:gd name="T3" fmla="*/ 1152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152">
                    <a:moveTo>
                      <a:pt x="0" y="0"/>
                    </a:moveTo>
                    <a:lnTo>
                      <a:pt x="0" y="1152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Freeform 85">
                <a:extLst>
                  <a:ext uri="{FF2B5EF4-FFF2-40B4-BE49-F238E27FC236}">
                    <a16:creationId xmlns:a16="http://schemas.microsoft.com/office/drawing/2014/main" id="{9A8C7EF0-263A-4B4A-A878-E864236E0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3" y="2520"/>
                <a:ext cx="1176" cy="1"/>
              </a:xfrm>
              <a:custGeom>
                <a:avLst/>
                <a:gdLst>
                  <a:gd name="T0" fmla="*/ 0 w 1176"/>
                  <a:gd name="T1" fmla="*/ 0 h 1"/>
                  <a:gd name="T2" fmla="*/ 1176 w 1176"/>
                  <a:gd name="T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76" h="1">
                    <a:moveTo>
                      <a:pt x="0" y="0"/>
                    </a:moveTo>
                    <a:lnTo>
                      <a:pt x="1176" y="1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" name="Freeform 87">
                <a:extLst>
                  <a:ext uri="{FF2B5EF4-FFF2-40B4-BE49-F238E27FC236}">
                    <a16:creationId xmlns:a16="http://schemas.microsoft.com/office/drawing/2014/main" id="{B4C6A4BE-D74C-4162-B420-0B8B9C0FF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7" y="3576"/>
                <a:ext cx="705" cy="3"/>
              </a:xfrm>
              <a:custGeom>
                <a:avLst/>
                <a:gdLst>
                  <a:gd name="T0" fmla="*/ 0 w 705"/>
                  <a:gd name="T1" fmla="*/ 0 h 3"/>
                  <a:gd name="T2" fmla="*/ 705 w 705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05" h="3">
                    <a:moveTo>
                      <a:pt x="0" y="0"/>
                    </a:moveTo>
                    <a:lnTo>
                      <a:pt x="705" y="3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" name="Freeform 88">
                <a:extLst>
                  <a:ext uri="{FF2B5EF4-FFF2-40B4-BE49-F238E27FC236}">
                    <a16:creationId xmlns:a16="http://schemas.microsoft.com/office/drawing/2014/main" id="{9B6CE7F8-E749-4DB0-919C-8569AF80E2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3" y="2823"/>
                <a:ext cx="1" cy="702"/>
              </a:xfrm>
              <a:custGeom>
                <a:avLst/>
                <a:gdLst>
                  <a:gd name="T0" fmla="*/ 0 w 1"/>
                  <a:gd name="T1" fmla="*/ 0 h 702"/>
                  <a:gd name="T2" fmla="*/ 0 w 1"/>
                  <a:gd name="T3" fmla="*/ 702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702">
                    <a:moveTo>
                      <a:pt x="0" y="0"/>
                    </a:moveTo>
                    <a:lnTo>
                      <a:pt x="0" y="702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" name="Freeform 89">
                <a:extLst>
                  <a:ext uri="{FF2B5EF4-FFF2-40B4-BE49-F238E27FC236}">
                    <a16:creationId xmlns:a16="http://schemas.microsoft.com/office/drawing/2014/main" id="{44179CB5-C515-42E6-9157-BC0899B8A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2" y="2823"/>
                <a:ext cx="1" cy="696"/>
              </a:xfrm>
              <a:custGeom>
                <a:avLst/>
                <a:gdLst>
                  <a:gd name="T0" fmla="*/ 0 w 1"/>
                  <a:gd name="T1" fmla="*/ 0 h 696"/>
                  <a:gd name="T2" fmla="*/ 0 w 1"/>
                  <a:gd name="T3" fmla="*/ 696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696">
                    <a:moveTo>
                      <a:pt x="0" y="0"/>
                    </a:moveTo>
                    <a:lnTo>
                      <a:pt x="0" y="696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4" name="Text Box 137">
                <a:extLst>
                  <a:ext uri="{FF2B5EF4-FFF2-40B4-BE49-F238E27FC236}">
                    <a16:creationId xmlns:a16="http://schemas.microsoft.com/office/drawing/2014/main" id="{A3526F01-9AB9-4C0C-8A82-5A94F42735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80" y="3816"/>
                <a:ext cx="76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en-US" altLang="zh-CN" sz="2000" b="0"/>
                  <a:t>G</a:t>
                </a:r>
                <a:r>
                  <a:rPr lang="zh-CN" altLang="en-US" sz="2000" b="0"/>
                  <a:t>的真子图</a:t>
                </a:r>
              </a:p>
            </p:txBody>
          </p:sp>
        </p:grpSp>
        <p:grpSp>
          <p:nvGrpSpPr>
            <p:cNvPr id="9" name="Group 147">
              <a:extLst>
                <a:ext uri="{FF2B5EF4-FFF2-40B4-BE49-F238E27FC236}">
                  <a16:creationId xmlns:a16="http://schemas.microsoft.com/office/drawing/2014/main" id="{4BE4E504-03AC-4624-986E-DD62BC9E43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2" y="732"/>
              <a:ext cx="1339" cy="1464"/>
              <a:chOff x="2736" y="816"/>
              <a:chExt cx="1339" cy="1464"/>
            </a:xfrm>
          </p:grpSpPr>
          <p:sp>
            <p:nvSpPr>
              <p:cNvPr id="32" name="Oval 6">
                <a:extLst>
                  <a:ext uri="{FF2B5EF4-FFF2-40B4-BE49-F238E27FC236}">
                    <a16:creationId xmlns:a16="http://schemas.microsoft.com/office/drawing/2014/main" id="{1F5A2A03-0B17-4300-B0BF-23E746D9E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816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AB752FCA-97F6-4051-B5C3-0717A3F32A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9" y="2064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" name="Oval 8">
                <a:extLst>
                  <a:ext uri="{FF2B5EF4-FFF2-40B4-BE49-F238E27FC236}">
                    <a16:creationId xmlns:a16="http://schemas.microsoft.com/office/drawing/2014/main" id="{60B00660-33CF-42B2-8146-D646259A0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069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" name="Oval 9">
                <a:extLst>
                  <a:ext uri="{FF2B5EF4-FFF2-40B4-BE49-F238E27FC236}">
                    <a16:creationId xmlns:a16="http://schemas.microsoft.com/office/drawing/2014/main" id="{93DD05A0-1D6C-4BFA-8E77-6A0FB3BBBA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816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" name="Oval 10">
                <a:extLst>
                  <a:ext uri="{FF2B5EF4-FFF2-40B4-BE49-F238E27FC236}">
                    <a16:creationId xmlns:a16="http://schemas.microsoft.com/office/drawing/2014/main" id="{4E652EA2-D06C-44B8-9FE1-9E332039E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6" y="1044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" name="Oval 11">
                <a:extLst>
                  <a:ext uri="{FF2B5EF4-FFF2-40B4-BE49-F238E27FC236}">
                    <a16:creationId xmlns:a16="http://schemas.microsoft.com/office/drawing/2014/main" id="{FD929DBD-1C04-458E-8877-0241F08DF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6" y="1841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" name="Oval 12">
                <a:extLst>
                  <a:ext uri="{FF2B5EF4-FFF2-40B4-BE49-F238E27FC236}">
                    <a16:creationId xmlns:a16="http://schemas.microsoft.com/office/drawing/2014/main" id="{27F1DD61-2032-494E-8D55-C2842913E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" y="1049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/>
              </a:p>
            </p:txBody>
          </p:sp>
          <p:sp>
            <p:nvSpPr>
              <p:cNvPr id="39" name="Oval 13">
                <a:extLst>
                  <a:ext uri="{FF2B5EF4-FFF2-40B4-BE49-F238E27FC236}">
                    <a16:creationId xmlns:a16="http://schemas.microsoft.com/office/drawing/2014/main" id="{F010A16F-6DC7-4006-B427-461C2AFF8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9" y="1841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" name="Freeform 14">
                <a:extLst>
                  <a:ext uri="{FF2B5EF4-FFF2-40B4-BE49-F238E27FC236}">
                    <a16:creationId xmlns:a16="http://schemas.microsoft.com/office/drawing/2014/main" id="{9E4BEF27-B700-4B20-A378-DCFFF0E83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9" y="902"/>
                <a:ext cx="167" cy="165"/>
              </a:xfrm>
              <a:custGeom>
                <a:avLst/>
                <a:gdLst>
                  <a:gd name="T0" fmla="*/ 0 w 167"/>
                  <a:gd name="T1" fmla="*/ 0 h 165"/>
                  <a:gd name="T2" fmla="*/ 167 w 167"/>
                  <a:gd name="T3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7" h="165">
                    <a:moveTo>
                      <a:pt x="0" y="0"/>
                    </a:moveTo>
                    <a:lnTo>
                      <a:pt x="167" y="165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" name="Freeform 15">
                <a:extLst>
                  <a:ext uri="{FF2B5EF4-FFF2-40B4-BE49-F238E27FC236}">
                    <a16:creationId xmlns:a16="http://schemas.microsoft.com/office/drawing/2014/main" id="{5B810FD7-5612-44AE-B7E3-82875C71C7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" y="900"/>
                <a:ext cx="163" cy="162"/>
              </a:xfrm>
              <a:custGeom>
                <a:avLst/>
                <a:gdLst>
                  <a:gd name="T0" fmla="*/ 163 w 163"/>
                  <a:gd name="T1" fmla="*/ 0 h 162"/>
                  <a:gd name="T2" fmla="*/ 0 w 163"/>
                  <a:gd name="T3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3" h="162">
                    <a:moveTo>
                      <a:pt x="163" y="0"/>
                    </a:moveTo>
                    <a:lnTo>
                      <a:pt x="0" y="162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" name="Freeform 16">
                <a:extLst>
                  <a:ext uri="{FF2B5EF4-FFF2-40B4-BE49-F238E27FC236}">
                    <a16:creationId xmlns:a16="http://schemas.microsoft.com/office/drawing/2014/main" id="{801F7252-09BB-4283-8660-EB91136F75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8" y="1923"/>
                <a:ext cx="161" cy="157"/>
              </a:xfrm>
              <a:custGeom>
                <a:avLst/>
                <a:gdLst>
                  <a:gd name="T0" fmla="*/ 0 w 161"/>
                  <a:gd name="T1" fmla="*/ 0 h 157"/>
                  <a:gd name="T2" fmla="*/ 161 w 161"/>
                  <a:gd name="T3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1" h="157">
                    <a:moveTo>
                      <a:pt x="0" y="0"/>
                    </a:moveTo>
                    <a:lnTo>
                      <a:pt x="161" y="157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" name="Freeform 17">
                <a:extLst>
                  <a:ext uri="{FF2B5EF4-FFF2-40B4-BE49-F238E27FC236}">
                    <a16:creationId xmlns:a16="http://schemas.microsoft.com/office/drawing/2014/main" id="{06E5A0BE-4FF3-4CDE-A0A4-974AC18F8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7" y="1919"/>
                <a:ext cx="164" cy="161"/>
              </a:xfrm>
              <a:custGeom>
                <a:avLst/>
                <a:gdLst>
                  <a:gd name="T0" fmla="*/ 164 w 164"/>
                  <a:gd name="T1" fmla="*/ 0 h 161"/>
                  <a:gd name="T2" fmla="*/ 0 w 164"/>
                  <a:gd name="T3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4" h="161">
                    <a:moveTo>
                      <a:pt x="164" y="0"/>
                    </a:moveTo>
                    <a:lnTo>
                      <a:pt x="0" y="161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A6E05150-E0CF-4945-9273-D9E087371F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2" y="1080"/>
                <a:ext cx="705" cy="3"/>
              </a:xfrm>
              <a:custGeom>
                <a:avLst/>
                <a:gdLst>
                  <a:gd name="T0" fmla="*/ 0 w 705"/>
                  <a:gd name="T1" fmla="*/ 3 h 3"/>
                  <a:gd name="T2" fmla="*/ 705 w 705"/>
                  <a:gd name="T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05" h="3">
                    <a:moveTo>
                      <a:pt x="0" y="3"/>
                    </a:moveTo>
                    <a:lnTo>
                      <a:pt x="705" y="0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08AEE0D5-A139-4EEE-BF4F-1C9C194C98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9" y="1896"/>
                <a:ext cx="705" cy="3"/>
              </a:xfrm>
              <a:custGeom>
                <a:avLst/>
                <a:gdLst>
                  <a:gd name="T0" fmla="*/ 0 w 705"/>
                  <a:gd name="T1" fmla="*/ 0 h 3"/>
                  <a:gd name="T2" fmla="*/ 705 w 705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05" h="3">
                    <a:moveTo>
                      <a:pt x="0" y="0"/>
                    </a:moveTo>
                    <a:lnTo>
                      <a:pt x="705" y="3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3BC2E8DA-3642-4FB8-8E57-BCD58F312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1143"/>
                <a:ext cx="1" cy="702"/>
              </a:xfrm>
              <a:custGeom>
                <a:avLst/>
                <a:gdLst>
                  <a:gd name="T0" fmla="*/ 0 w 1"/>
                  <a:gd name="T1" fmla="*/ 0 h 702"/>
                  <a:gd name="T2" fmla="*/ 0 w 1"/>
                  <a:gd name="T3" fmla="*/ 702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702">
                    <a:moveTo>
                      <a:pt x="0" y="0"/>
                    </a:moveTo>
                    <a:lnTo>
                      <a:pt x="0" y="702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379F7A44-2764-4D56-AA8F-BC9E7081D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4" y="1143"/>
                <a:ext cx="1" cy="696"/>
              </a:xfrm>
              <a:custGeom>
                <a:avLst/>
                <a:gdLst>
                  <a:gd name="T0" fmla="*/ 0 w 1"/>
                  <a:gd name="T1" fmla="*/ 0 h 696"/>
                  <a:gd name="T2" fmla="*/ 0 w 1"/>
                  <a:gd name="T3" fmla="*/ 696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696">
                    <a:moveTo>
                      <a:pt x="0" y="0"/>
                    </a:moveTo>
                    <a:lnTo>
                      <a:pt x="0" y="696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" name="Text Box 141">
                <a:extLst>
                  <a:ext uri="{FF2B5EF4-FFF2-40B4-BE49-F238E27FC236}">
                    <a16:creationId xmlns:a16="http://schemas.microsoft.com/office/drawing/2014/main" id="{FC0E48A4-37A4-406E-916E-9AB32E4A87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088"/>
                <a:ext cx="93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en-US" altLang="zh-CN" sz="2000" b="0"/>
                  <a:t>G</a:t>
                </a:r>
                <a:r>
                  <a:rPr lang="zh-CN" altLang="en-US" sz="2000" b="0"/>
                  <a:t>的生成子图</a:t>
                </a:r>
              </a:p>
            </p:txBody>
          </p:sp>
        </p:grpSp>
        <p:grpSp>
          <p:nvGrpSpPr>
            <p:cNvPr id="10" name="Group 146">
              <a:extLst>
                <a:ext uri="{FF2B5EF4-FFF2-40B4-BE49-F238E27FC236}">
                  <a16:creationId xmlns:a16="http://schemas.microsoft.com/office/drawing/2014/main" id="{C0496A53-E2C4-4731-AFD3-CB7A064967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" y="732"/>
              <a:ext cx="1339" cy="1512"/>
              <a:chOff x="1109" y="816"/>
              <a:chExt cx="1339" cy="1512"/>
            </a:xfrm>
          </p:grpSpPr>
          <p:sp>
            <p:nvSpPr>
              <p:cNvPr id="11" name="Oval 49">
                <a:extLst>
                  <a:ext uri="{FF2B5EF4-FFF2-40B4-BE49-F238E27FC236}">
                    <a16:creationId xmlns:a16="http://schemas.microsoft.com/office/drawing/2014/main" id="{5129191D-587F-43D0-A033-0AFA49AA6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816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Oval 50">
                <a:extLst>
                  <a:ext uri="{FF2B5EF4-FFF2-40B4-BE49-F238E27FC236}">
                    <a16:creationId xmlns:a16="http://schemas.microsoft.com/office/drawing/2014/main" id="{C5F3957F-C180-4AF3-A175-DC57926AF8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064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Oval 51">
                <a:extLst>
                  <a:ext uri="{FF2B5EF4-FFF2-40B4-BE49-F238E27FC236}">
                    <a16:creationId xmlns:a16="http://schemas.microsoft.com/office/drawing/2014/main" id="{88A087B5-8DFE-4C12-B683-5EC8BA0C6B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9" y="2069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Oval 52">
                <a:extLst>
                  <a:ext uri="{FF2B5EF4-FFF2-40B4-BE49-F238E27FC236}">
                    <a16:creationId xmlns:a16="http://schemas.microsoft.com/office/drawing/2014/main" id="{BBF33A2C-155F-4E39-A09A-DFE172DB3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9" y="816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" name="Oval 53">
                <a:extLst>
                  <a:ext uri="{FF2B5EF4-FFF2-40B4-BE49-F238E27FC236}">
                    <a16:creationId xmlns:a16="http://schemas.microsoft.com/office/drawing/2014/main" id="{5F0E971A-0AA4-4083-9434-4DF1BF117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9" y="1044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" name="Oval 54">
                <a:extLst>
                  <a:ext uri="{FF2B5EF4-FFF2-40B4-BE49-F238E27FC236}">
                    <a16:creationId xmlns:a16="http://schemas.microsoft.com/office/drawing/2014/main" id="{516B62FC-AB1B-471F-90CD-794B44816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9" y="1841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" name="Oval 55">
                <a:extLst>
                  <a:ext uri="{FF2B5EF4-FFF2-40B4-BE49-F238E27FC236}">
                    <a16:creationId xmlns:a16="http://schemas.microsoft.com/office/drawing/2014/main" id="{082C4452-2CD1-4A17-9F12-5B9F9125B3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1049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" name="Oval 56">
                <a:extLst>
                  <a:ext uri="{FF2B5EF4-FFF2-40B4-BE49-F238E27FC236}">
                    <a16:creationId xmlns:a16="http://schemas.microsoft.com/office/drawing/2014/main" id="{500F9F9F-4F6F-4DBE-9EB4-85AD58F30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" y="1841"/>
                <a:ext cx="91" cy="91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" name="Freeform 57">
                <a:extLst>
                  <a:ext uri="{FF2B5EF4-FFF2-40B4-BE49-F238E27FC236}">
                    <a16:creationId xmlns:a16="http://schemas.microsoft.com/office/drawing/2014/main" id="{EE7083FA-B45D-4029-B8FE-741D586F2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" y="902"/>
                <a:ext cx="167" cy="165"/>
              </a:xfrm>
              <a:custGeom>
                <a:avLst/>
                <a:gdLst>
                  <a:gd name="T0" fmla="*/ 0 w 167"/>
                  <a:gd name="T1" fmla="*/ 0 h 165"/>
                  <a:gd name="T2" fmla="*/ 167 w 167"/>
                  <a:gd name="T3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7" h="165">
                    <a:moveTo>
                      <a:pt x="0" y="0"/>
                    </a:moveTo>
                    <a:lnTo>
                      <a:pt x="167" y="165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Freeform 58">
                <a:extLst>
                  <a:ext uri="{FF2B5EF4-FFF2-40B4-BE49-F238E27FC236}">
                    <a16:creationId xmlns:a16="http://schemas.microsoft.com/office/drawing/2014/main" id="{9F4A773B-3BA5-44BC-8B31-D15735777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7" y="900"/>
                <a:ext cx="163" cy="162"/>
              </a:xfrm>
              <a:custGeom>
                <a:avLst/>
                <a:gdLst>
                  <a:gd name="T0" fmla="*/ 163 w 163"/>
                  <a:gd name="T1" fmla="*/ 0 h 162"/>
                  <a:gd name="T2" fmla="*/ 0 w 163"/>
                  <a:gd name="T3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3" h="162">
                    <a:moveTo>
                      <a:pt x="163" y="0"/>
                    </a:moveTo>
                    <a:lnTo>
                      <a:pt x="0" y="162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Freeform 59">
                <a:extLst>
                  <a:ext uri="{FF2B5EF4-FFF2-40B4-BE49-F238E27FC236}">
                    <a16:creationId xmlns:a16="http://schemas.microsoft.com/office/drawing/2014/main" id="{7B5C7998-033B-455C-8C98-DB6DB4C5D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1" y="1923"/>
                <a:ext cx="161" cy="157"/>
              </a:xfrm>
              <a:custGeom>
                <a:avLst/>
                <a:gdLst>
                  <a:gd name="T0" fmla="*/ 0 w 161"/>
                  <a:gd name="T1" fmla="*/ 0 h 157"/>
                  <a:gd name="T2" fmla="*/ 161 w 161"/>
                  <a:gd name="T3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1" h="157">
                    <a:moveTo>
                      <a:pt x="0" y="0"/>
                    </a:moveTo>
                    <a:lnTo>
                      <a:pt x="161" y="157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" name="Freeform 60">
                <a:extLst>
                  <a:ext uri="{FF2B5EF4-FFF2-40B4-BE49-F238E27FC236}">
                    <a16:creationId xmlns:a16="http://schemas.microsoft.com/office/drawing/2014/main" id="{117D96E4-6674-4937-86A6-C00BC7E6D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" y="1919"/>
                <a:ext cx="164" cy="161"/>
              </a:xfrm>
              <a:custGeom>
                <a:avLst/>
                <a:gdLst>
                  <a:gd name="T0" fmla="*/ 164 w 164"/>
                  <a:gd name="T1" fmla="*/ 0 h 161"/>
                  <a:gd name="T2" fmla="*/ 0 w 164"/>
                  <a:gd name="T3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4" h="161">
                    <a:moveTo>
                      <a:pt x="164" y="0"/>
                    </a:moveTo>
                    <a:lnTo>
                      <a:pt x="0" y="161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" name="Freeform 61">
                <a:extLst>
                  <a:ext uri="{FF2B5EF4-FFF2-40B4-BE49-F238E27FC236}">
                    <a16:creationId xmlns:a16="http://schemas.microsoft.com/office/drawing/2014/main" id="{26CECCFC-420A-4916-BD58-946A15FB4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8" y="903"/>
                <a:ext cx="1" cy="1176"/>
              </a:xfrm>
              <a:custGeom>
                <a:avLst/>
                <a:gdLst>
                  <a:gd name="T0" fmla="*/ 0 w 1"/>
                  <a:gd name="T1" fmla="*/ 0 h 1176"/>
                  <a:gd name="T2" fmla="*/ 0 w 1"/>
                  <a:gd name="T3" fmla="*/ 1176 h 1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176">
                    <a:moveTo>
                      <a:pt x="0" y="0"/>
                    </a:moveTo>
                    <a:lnTo>
                      <a:pt x="0" y="1176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Freeform 62">
                <a:extLst>
                  <a:ext uri="{FF2B5EF4-FFF2-40B4-BE49-F238E27FC236}">
                    <a16:creationId xmlns:a16="http://schemas.microsoft.com/office/drawing/2014/main" id="{55A54FF1-5680-4AE9-B13E-D8E795322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2136"/>
                <a:ext cx="1155" cy="1"/>
              </a:xfrm>
              <a:custGeom>
                <a:avLst/>
                <a:gdLst>
                  <a:gd name="T0" fmla="*/ 0 w 1155"/>
                  <a:gd name="T1" fmla="*/ 0 h 1"/>
                  <a:gd name="T2" fmla="*/ 1155 w 1155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55" h="1">
                    <a:moveTo>
                      <a:pt x="0" y="0"/>
                    </a:moveTo>
                    <a:lnTo>
                      <a:pt x="1155" y="0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Freeform 63">
                <a:extLst>
                  <a:ext uri="{FF2B5EF4-FFF2-40B4-BE49-F238E27FC236}">
                    <a16:creationId xmlns:a16="http://schemas.microsoft.com/office/drawing/2014/main" id="{EBACBDDB-CB29-4E56-8DE7-27FEF0365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4" y="909"/>
                <a:ext cx="1" cy="1152"/>
              </a:xfrm>
              <a:custGeom>
                <a:avLst/>
                <a:gdLst>
                  <a:gd name="T0" fmla="*/ 0 w 1"/>
                  <a:gd name="T1" fmla="*/ 0 h 1152"/>
                  <a:gd name="T2" fmla="*/ 0 w 1"/>
                  <a:gd name="T3" fmla="*/ 1152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152">
                    <a:moveTo>
                      <a:pt x="0" y="0"/>
                    </a:moveTo>
                    <a:lnTo>
                      <a:pt x="0" y="1152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Freeform 64">
                <a:extLst>
                  <a:ext uri="{FF2B5EF4-FFF2-40B4-BE49-F238E27FC236}">
                    <a16:creationId xmlns:a16="http://schemas.microsoft.com/office/drawing/2014/main" id="{0DA0B8E2-2DB3-44CE-91FC-6228A40EF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8" y="840"/>
                <a:ext cx="1176" cy="1"/>
              </a:xfrm>
              <a:custGeom>
                <a:avLst/>
                <a:gdLst>
                  <a:gd name="T0" fmla="*/ 0 w 1176"/>
                  <a:gd name="T1" fmla="*/ 0 h 1"/>
                  <a:gd name="T2" fmla="*/ 1176 w 1176"/>
                  <a:gd name="T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76" h="1">
                    <a:moveTo>
                      <a:pt x="0" y="0"/>
                    </a:moveTo>
                    <a:lnTo>
                      <a:pt x="1176" y="1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Freeform 65">
                <a:extLst>
                  <a:ext uri="{FF2B5EF4-FFF2-40B4-BE49-F238E27FC236}">
                    <a16:creationId xmlns:a16="http://schemas.microsoft.com/office/drawing/2014/main" id="{7D8D7710-F29B-4341-B6E7-0D4B25CDC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5" y="1080"/>
                <a:ext cx="705" cy="3"/>
              </a:xfrm>
              <a:custGeom>
                <a:avLst/>
                <a:gdLst>
                  <a:gd name="T0" fmla="*/ 0 w 705"/>
                  <a:gd name="T1" fmla="*/ 3 h 3"/>
                  <a:gd name="T2" fmla="*/ 705 w 705"/>
                  <a:gd name="T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05" h="3">
                    <a:moveTo>
                      <a:pt x="0" y="3"/>
                    </a:moveTo>
                    <a:lnTo>
                      <a:pt x="705" y="0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Freeform 66">
                <a:extLst>
                  <a:ext uri="{FF2B5EF4-FFF2-40B4-BE49-F238E27FC236}">
                    <a16:creationId xmlns:a16="http://schemas.microsoft.com/office/drawing/2014/main" id="{7FC57FC8-5D85-40D5-9637-DB1A3A213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2" y="1896"/>
                <a:ext cx="705" cy="3"/>
              </a:xfrm>
              <a:custGeom>
                <a:avLst/>
                <a:gdLst>
                  <a:gd name="T0" fmla="*/ 0 w 705"/>
                  <a:gd name="T1" fmla="*/ 0 h 3"/>
                  <a:gd name="T2" fmla="*/ 705 w 705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05" h="3">
                    <a:moveTo>
                      <a:pt x="0" y="0"/>
                    </a:moveTo>
                    <a:lnTo>
                      <a:pt x="705" y="3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Freeform 67">
                <a:extLst>
                  <a:ext uri="{FF2B5EF4-FFF2-40B4-BE49-F238E27FC236}">
                    <a16:creationId xmlns:a16="http://schemas.microsoft.com/office/drawing/2014/main" id="{91353C54-2D1D-433B-9CF8-1FE44AC43D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8" y="1143"/>
                <a:ext cx="1" cy="702"/>
              </a:xfrm>
              <a:custGeom>
                <a:avLst/>
                <a:gdLst>
                  <a:gd name="T0" fmla="*/ 0 w 1"/>
                  <a:gd name="T1" fmla="*/ 0 h 702"/>
                  <a:gd name="T2" fmla="*/ 0 w 1"/>
                  <a:gd name="T3" fmla="*/ 702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702">
                    <a:moveTo>
                      <a:pt x="0" y="0"/>
                    </a:moveTo>
                    <a:lnTo>
                      <a:pt x="0" y="702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" name="Freeform 68">
                <a:extLst>
                  <a:ext uri="{FF2B5EF4-FFF2-40B4-BE49-F238E27FC236}">
                    <a16:creationId xmlns:a16="http://schemas.microsoft.com/office/drawing/2014/main" id="{13F39BB0-EF3F-4C63-92C0-302D69937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7" y="1143"/>
                <a:ext cx="1" cy="696"/>
              </a:xfrm>
              <a:custGeom>
                <a:avLst/>
                <a:gdLst>
                  <a:gd name="T0" fmla="*/ 0 w 1"/>
                  <a:gd name="T1" fmla="*/ 0 h 696"/>
                  <a:gd name="T2" fmla="*/ 0 w 1"/>
                  <a:gd name="T3" fmla="*/ 696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696">
                    <a:moveTo>
                      <a:pt x="0" y="0"/>
                    </a:moveTo>
                    <a:lnTo>
                      <a:pt x="0" y="696"/>
                    </a:ln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Text Box 145">
                <a:extLst>
                  <a:ext uri="{FF2B5EF4-FFF2-40B4-BE49-F238E27FC236}">
                    <a16:creationId xmlns:a16="http://schemas.microsoft.com/office/drawing/2014/main" id="{EFBE0D11-2407-40CA-830F-469FF5A560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6" y="2136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en-US" altLang="zh-CN" sz="2000" b="0" dirty="0"/>
                  <a:t>G </a:t>
                </a:r>
              </a:p>
            </p:txBody>
          </p:sp>
        </p:grpSp>
      </p:grpSp>
      <p:grpSp>
        <p:nvGrpSpPr>
          <p:cNvPr id="90" name="Group 159">
            <a:extLst>
              <a:ext uri="{FF2B5EF4-FFF2-40B4-BE49-F238E27FC236}">
                <a16:creationId xmlns:a16="http://schemas.microsoft.com/office/drawing/2014/main" id="{70B14C12-BD81-46D9-B6FE-A4E2517650DA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3867150"/>
            <a:ext cx="2125663" cy="2228850"/>
            <a:chOff x="2645" y="2436"/>
            <a:chExt cx="1339" cy="1404"/>
          </a:xfrm>
        </p:grpSpPr>
        <p:sp>
          <p:nvSpPr>
            <p:cNvPr id="91" name="Oval 91">
              <a:extLst>
                <a:ext uri="{FF2B5EF4-FFF2-40B4-BE49-F238E27FC236}">
                  <a16:creationId xmlns:a16="http://schemas.microsoft.com/office/drawing/2014/main" id="{F3B2B581-251D-435F-8577-16383C516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3" y="2436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" name="Oval 92">
              <a:extLst>
                <a:ext uri="{FF2B5EF4-FFF2-40B4-BE49-F238E27FC236}">
                  <a16:creationId xmlns:a16="http://schemas.microsoft.com/office/drawing/2014/main" id="{356F5C19-429B-4EEC-AD89-D4953F8BA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684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" name="Oval 94">
              <a:extLst>
                <a:ext uri="{FF2B5EF4-FFF2-40B4-BE49-F238E27FC236}">
                  <a16:creationId xmlns:a16="http://schemas.microsoft.com/office/drawing/2014/main" id="{A256C690-5B5E-477A-8A28-D7DC5D581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5" y="2436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" name="Oval 95">
              <a:extLst>
                <a:ext uri="{FF2B5EF4-FFF2-40B4-BE49-F238E27FC236}">
                  <a16:creationId xmlns:a16="http://schemas.microsoft.com/office/drawing/2014/main" id="{C4CFBC4C-931D-4F17-8A82-822A08C62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5" y="2664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" name="Oval 96">
              <a:extLst>
                <a:ext uri="{FF2B5EF4-FFF2-40B4-BE49-F238E27FC236}">
                  <a16:creationId xmlns:a16="http://schemas.microsoft.com/office/drawing/2014/main" id="{D27FA63B-BE35-4592-9DE7-2034508B8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5" y="3461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" name="Oval 97">
              <a:extLst>
                <a:ext uri="{FF2B5EF4-FFF2-40B4-BE49-F238E27FC236}">
                  <a16:creationId xmlns:a16="http://schemas.microsoft.com/office/drawing/2014/main" id="{65F12283-14E6-4416-A88C-8906498F6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3" y="2669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" name="Freeform 99">
              <a:extLst>
                <a:ext uri="{FF2B5EF4-FFF2-40B4-BE49-F238E27FC236}">
                  <a16:creationId xmlns:a16="http://schemas.microsoft.com/office/drawing/2014/main" id="{3A7403CD-AC46-4044-B9BD-CE6C6A31B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8" y="2522"/>
              <a:ext cx="167" cy="165"/>
            </a:xfrm>
            <a:custGeom>
              <a:avLst/>
              <a:gdLst>
                <a:gd name="T0" fmla="*/ 0 w 167"/>
                <a:gd name="T1" fmla="*/ 0 h 165"/>
                <a:gd name="T2" fmla="*/ 167 w 167"/>
                <a:gd name="T3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7" h="165">
                  <a:moveTo>
                    <a:pt x="0" y="0"/>
                  </a:moveTo>
                  <a:lnTo>
                    <a:pt x="167" y="165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" name="Freeform 100">
              <a:extLst>
                <a:ext uri="{FF2B5EF4-FFF2-40B4-BE49-F238E27FC236}">
                  <a16:creationId xmlns:a16="http://schemas.microsoft.com/office/drawing/2014/main" id="{7004526A-8C17-4E9F-AB6C-9546D5E09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" y="2520"/>
              <a:ext cx="163" cy="162"/>
            </a:xfrm>
            <a:custGeom>
              <a:avLst/>
              <a:gdLst>
                <a:gd name="T0" fmla="*/ 163 w 163"/>
                <a:gd name="T1" fmla="*/ 0 h 162"/>
                <a:gd name="T2" fmla="*/ 0 w 163"/>
                <a:gd name="T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3" h="162">
                  <a:moveTo>
                    <a:pt x="163" y="0"/>
                  </a:moveTo>
                  <a:lnTo>
                    <a:pt x="0" y="162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" name="Freeform 101">
              <a:extLst>
                <a:ext uri="{FF2B5EF4-FFF2-40B4-BE49-F238E27FC236}">
                  <a16:creationId xmlns:a16="http://schemas.microsoft.com/office/drawing/2014/main" id="{2D4EFC24-63F4-4C12-ADFF-90450644C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" y="3543"/>
              <a:ext cx="161" cy="157"/>
            </a:xfrm>
            <a:custGeom>
              <a:avLst/>
              <a:gdLst>
                <a:gd name="T0" fmla="*/ 0 w 161"/>
                <a:gd name="T1" fmla="*/ 0 h 157"/>
                <a:gd name="T2" fmla="*/ 161 w 161"/>
                <a:gd name="T3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1" h="157">
                  <a:moveTo>
                    <a:pt x="0" y="0"/>
                  </a:moveTo>
                  <a:lnTo>
                    <a:pt x="161" y="157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" name="Freeform 105">
              <a:extLst>
                <a:ext uri="{FF2B5EF4-FFF2-40B4-BE49-F238E27FC236}">
                  <a16:creationId xmlns:a16="http://schemas.microsoft.com/office/drawing/2014/main" id="{C5318033-3525-4B6C-A394-6897BB3F5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" y="2529"/>
              <a:ext cx="1" cy="1152"/>
            </a:xfrm>
            <a:custGeom>
              <a:avLst/>
              <a:gdLst>
                <a:gd name="T0" fmla="*/ 0 w 1"/>
                <a:gd name="T1" fmla="*/ 0 h 1152"/>
                <a:gd name="T2" fmla="*/ 0 w 1"/>
                <a:gd name="T3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152">
                  <a:moveTo>
                    <a:pt x="0" y="0"/>
                  </a:moveTo>
                  <a:lnTo>
                    <a:pt x="0" y="1152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" name="Freeform 106">
              <a:extLst>
                <a:ext uri="{FF2B5EF4-FFF2-40B4-BE49-F238E27FC236}">
                  <a16:creationId xmlns:a16="http://schemas.microsoft.com/office/drawing/2014/main" id="{F536B258-179B-4EAE-8AC8-341C1E10B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4" y="2460"/>
              <a:ext cx="1176" cy="1"/>
            </a:xfrm>
            <a:custGeom>
              <a:avLst/>
              <a:gdLst>
                <a:gd name="T0" fmla="*/ 0 w 1176"/>
                <a:gd name="T1" fmla="*/ 0 h 1"/>
                <a:gd name="T2" fmla="*/ 1176 w 1176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76" h="1">
                  <a:moveTo>
                    <a:pt x="0" y="0"/>
                  </a:moveTo>
                  <a:lnTo>
                    <a:pt x="1176" y="1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" name="Freeform 107">
              <a:extLst>
                <a:ext uri="{FF2B5EF4-FFF2-40B4-BE49-F238E27FC236}">
                  <a16:creationId xmlns:a16="http://schemas.microsoft.com/office/drawing/2014/main" id="{185575F7-11C4-4303-913B-05FCD829C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1" y="2700"/>
              <a:ext cx="705" cy="3"/>
            </a:xfrm>
            <a:custGeom>
              <a:avLst/>
              <a:gdLst>
                <a:gd name="T0" fmla="*/ 0 w 705"/>
                <a:gd name="T1" fmla="*/ 3 h 3"/>
                <a:gd name="T2" fmla="*/ 705 w 705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05" h="3">
                  <a:moveTo>
                    <a:pt x="0" y="3"/>
                  </a:moveTo>
                  <a:lnTo>
                    <a:pt x="705" y="0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" name="Freeform 110">
              <a:extLst>
                <a:ext uri="{FF2B5EF4-FFF2-40B4-BE49-F238E27FC236}">
                  <a16:creationId xmlns:a16="http://schemas.microsoft.com/office/drawing/2014/main" id="{121ECFE3-AE85-4F18-A8F3-EFE5FC5B4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" y="2763"/>
              <a:ext cx="1" cy="696"/>
            </a:xfrm>
            <a:custGeom>
              <a:avLst/>
              <a:gdLst>
                <a:gd name="T0" fmla="*/ 0 w 1"/>
                <a:gd name="T1" fmla="*/ 0 h 696"/>
                <a:gd name="T2" fmla="*/ 0 w 1"/>
                <a:gd name="T3" fmla="*/ 696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696">
                  <a:moveTo>
                    <a:pt x="0" y="0"/>
                  </a:moveTo>
                  <a:lnTo>
                    <a:pt x="0" y="696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" name="Text Box 142">
              <a:extLst>
                <a:ext uri="{FF2B5EF4-FFF2-40B4-BE49-F238E27FC236}">
                  <a16:creationId xmlns:a16="http://schemas.microsoft.com/office/drawing/2014/main" id="{67481BFE-BEF5-4DBE-8D9C-A3BECF0A13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" y="3648"/>
              <a:ext cx="80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altLang="zh-CN" sz="2000" b="0"/>
                <a:t>G</a:t>
              </a:r>
              <a:r>
                <a:rPr lang="zh-CN" altLang="en-US" sz="2000" b="0"/>
                <a:t>的真子图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7068434"/>
      </p:ext>
    </p:extLst>
  </p:cSld>
  <p:clrMapOvr>
    <a:masterClrMapping/>
  </p:clrMapOvr>
  <p:transition spd="slow" advTm="0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Line 83">
            <a:extLst>
              <a:ext uri="{FF2B5EF4-FFF2-40B4-BE49-F238E27FC236}">
                <a16:creationId xmlns:a16="http://schemas.microsoft.com/office/drawing/2014/main" id="{4F01A467-7794-4435-BF48-9BB893B2CDB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96346" y="2721790"/>
            <a:ext cx="533400" cy="5826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5" name="Line 84">
            <a:extLst>
              <a:ext uri="{FF2B5EF4-FFF2-40B4-BE49-F238E27FC236}">
                <a16:creationId xmlns:a16="http://schemas.microsoft.com/office/drawing/2014/main" id="{498F7E28-13CA-4E87-BCFA-3C14DEE910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6396" y="3304403"/>
            <a:ext cx="133350" cy="1016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6" name="Line 85">
            <a:extLst>
              <a:ext uri="{FF2B5EF4-FFF2-40B4-BE49-F238E27FC236}">
                <a16:creationId xmlns:a16="http://schemas.microsoft.com/office/drawing/2014/main" id="{6629B2C8-CBD5-4376-9E9E-DEF8798A4F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29596" y="2721790"/>
            <a:ext cx="666750" cy="5826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7" name="Line 86">
            <a:extLst>
              <a:ext uri="{FF2B5EF4-FFF2-40B4-BE49-F238E27FC236}">
                <a16:creationId xmlns:a16="http://schemas.microsoft.com/office/drawing/2014/main" id="{C11DDC21-406D-4DBE-BA1F-DFB815C38C0E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9596" y="3304403"/>
            <a:ext cx="268287" cy="1016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8" name="Line 87">
            <a:extLst>
              <a:ext uri="{FF2B5EF4-FFF2-40B4-BE49-F238E27FC236}">
                <a16:creationId xmlns:a16="http://schemas.microsoft.com/office/drawing/2014/main" id="{04D07D53-66C0-4652-91C2-BE90FFD95D1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7883" y="4320403"/>
            <a:ext cx="7985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9" name="Line 88">
            <a:extLst>
              <a:ext uri="{FF2B5EF4-FFF2-40B4-BE49-F238E27FC236}">
                <a16:creationId xmlns:a16="http://schemas.microsoft.com/office/drawing/2014/main" id="{2BADFF6D-C878-4D4E-9CDA-9FBDC2AD3B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97883" y="2721790"/>
            <a:ext cx="398463" cy="15986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0" name="Line 89">
            <a:extLst>
              <a:ext uri="{FF2B5EF4-FFF2-40B4-BE49-F238E27FC236}">
                <a16:creationId xmlns:a16="http://schemas.microsoft.com/office/drawing/2014/main" id="{DF74375F-C275-49F0-BAF1-8D5CF02B55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9596" y="3304403"/>
            <a:ext cx="12001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1" name="Line 90">
            <a:extLst>
              <a:ext uri="{FF2B5EF4-FFF2-40B4-BE49-F238E27FC236}">
                <a16:creationId xmlns:a16="http://schemas.microsoft.com/office/drawing/2014/main" id="{686D31B4-DA27-4EFA-BD3A-2A46A4FAFC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96346" y="2721790"/>
            <a:ext cx="400050" cy="15986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2" name="Line 91">
            <a:extLst>
              <a:ext uri="{FF2B5EF4-FFF2-40B4-BE49-F238E27FC236}">
                <a16:creationId xmlns:a16="http://schemas.microsoft.com/office/drawing/2014/main" id="{95960EB8-223C-4FA9-8F72-96DE9E72F7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9596" y="3304403"/>
            <a:ext cx="1066800" cy="1016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3" name="Line 92">
            <a:extLst>
              <a:ext uri="{FF2B5EF4-FFF2-40B4-BE49-F238E27FC236}">
                <a16:creationId xmlns:a16="http://schemas.microsoft.com/office/drawing/2014/main" id="{6E2144E1-E97B-4750-95EC-A532EE67AB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97883" y="3304403"/>
            <a:ext cx="931863" cy="1016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4" name="Oval 93">
            <a:extLst>
              <a:ext uri="{FF2B5EF4-FFF2-40B4-BE49-F238E27FC236}">
                <a16:creationId xmlns:a16="http://schemas.microsoft.com/office/drawing/2014/main" id="{B8ED9050-1E9F-41B7-865B-20951DB30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7521" y="3258365"/>
            <a:ext cx="68262" cy="8572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" name="Oval 94">
            <a:extLst>
              <a:ext uri="{FF2B5EF4-FFF2-40B4-BE49-F238E27FC236}">
                <a16:creationId xmlns:a16="http://schemas.microsoft.com/office/drawing/2014/main" id="{36D50715-AF58-45A7-963E-033712B1E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0733" y="4269603"/>
            <a:ext cx="68263" cy="84137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" name="Oval 95">
            <a:extLst>
              <a:ext uri="{FF2B5EF4-FFF2-40B4-BE49-F238E27FC236}">
                <a16:creationId xmlns:a16="http://schemas.microsoft.com/office/drawing/2014/main" id="{CD99A7BB-730E-4913-8C15-49E4037A0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1896" y="2666228"/>
            <a:ext cx="68262" cy="8572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" name="Oval 96">
            <a:extLst>
              <a:ext uri="{FF2B5EF4-FFF2-40B4-BE49-F238E27FC236}">
                <a16:creationId xmlns:a16="http://schemas.microsoft.com/office/drawing/2014/main" id="{599CBB93-7AE4-4987-BFB4-38CAF4BC7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4671" y="3259953"/>
            <a:ext cx="68262" cy="84137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8" name="Oval 97">
            <a:extLst>
              <a:ext uri="{FF2B5EF4-FFF2-40B4-BE49-F238E27FC236}">
                <a16:creationId xmlns:a16="http://schemas.microsoft.com/office/drawing/2014/main" id="{5A757370-5E01-4028-93D5-10A146FD9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1471" y="4258490"/>
            <a:ext cx="65087" cy="84138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9" name="Text Box 98">
            <a:extLst>
              <a:ext uri="{FF2B5EF4-FFF2-40B4-BE49-F238E27FC236}">
                <a16:creationId xmlns:a16="http://schemas.microsoft.com/office/drawing/2014/main" id="{3F97BDEF-0C54-4026-9648-7DB822637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5783" y="3145653"/>
            <a:ext cx="4111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0"/>
              <a:t>V</a:t>
            </a:r>
            <a:r>
              <a:rPr lang="en-US" altLang="zh-CN" sz="2000" b="0" baseline="-25000"/>
              <a:t>5</a:t>
            </a:r>
          </a:p>
        </p:txBody>
      </p:sp>
      <p:sp>
        <p:nvSpPr>
          <p:cNvPr id="20" name="Text Box 99">
            <a:extLst>
              <a:ext uri="{FF2B5EF4-FFF2-40B4-BE49-F238E27FC236}">
                <a16:creationId xmlns:a16="http://schemas.microsoft.com/office/drawing/2014/main" id="{485F3BCF-8F7F-4E11-BB78-F6E81C2C8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6596" y="4290240"/>
            <a:ext cx="412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0"/>
              <a:t>V</a:t>
            </a:r>
            <a:r>
              <a:rPr lang="en-US" altLang="zh-CN" sz="2000" b="0" baseline="-25000"/>
              <a:t>3</a:t>
            </a:r>
          </a:p>
        </p:txBody>
      </p:sp>
      <p:sp>
        <p:nvSpPr>
          <p:cNvPr id="21" name="Text Box 100">
            <a:extLst>
              <a:ext uri="{FF2B5EF4-FFF2-40B4-BE49-F238E27FC236}">
                <a16:creationId xmlns:a16="http://schemas.microsoft.com/office/drawing/2014/main" id="{9704FDA5-15C6-41B1-B530-43F94528C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0833" y="4290240"/>
            <a:ext cx="41275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0"/>
              <a:t>V</a:t>
            </a:r>
            <a:r>
              <a:rPr lang="en-US" altLang="zh-CN" sz="2000" b="0" baseline="-25000"/>
              <a:t>4</a:t>
            </a:r>
          </a:p>
        </p:txBody>
      </p:sp>
      <p:sp>
        <p:nvSpPr>
          <p:cNvPr id="22" name="Text Box 101">
            <a:extLst>
              <a:ext uri="{FF2B5EF4-FFF2-40B4-BE49-F238E27FC236}">
                <a16:creationId xmlns:a16="http://schemas.microsoft.com/office/drawing/2014/main" id="{884DC69B-1FEC-4F13-9565-F85B50185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5433" y="3145653"/>
            <a:ext cx="4111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0"/>
              <a:t>V</a:t>
            </a:r>
            <a:r>
              <a:rPr lang="en-US" altLang="zh-CN" sz="2000" b="0" baseline="-25000"/>
              <a:t>2</a:t>
            </a:r>
          </a:p>
        </p:txBody>
      </p:sp>
      <p:sp>
        <p:nvSpPr>
          <p:cNvPr id="23" name="Text Box 102">
            <a:extLst>
              <a:ext uri="{FF2B5EF4-FFF2-40B4-BE49-F238E27FC236}">
                <a16:creationId xmlns:a16="http://schemas.microsoft.com/office/drawing/2014/main" id="{169A30E7-4278-4E60-92FF-DAA8C2DE6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8083" y="2378890"/>
            <a:ext cx="412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0"/>
              <a:t>V</a:t>
            </a:r>
            <a:r>
              <a:rPr lang="en-US" altLang="zh-CN" sz="2000" b="0" baseline="-25000"/>
              <a:t>1</a:t>
            </a:r>
          </a:p>
        </p:txBody>
      </p:sp>
      <p:sp>
        <p:nvSpPr>
          <p:cNvPr id="24" name="Line 106">
            <a:extLst>
              <a:ext uri="{FF2B5EF4-FFF2-40B4-BE49-F238E27FC236}">
                <a16:creationId xmlns:a16="http://schemas.microsoft.com/office/drawing/2014/main" id="{6CFC9F07-9576-413E-A6C2-CDE219E038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77971" y="1210490"/>
            <a:ext cx="666750" cy="5826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5" name="Line 107">
            <a:extLst>
              <a:ext uri="{FF2B5EF4-FFF2-40B4-BE49-F238E27FC236}">
                <a16:creationId xmlns:a16="http://schemas.microsoft.com/office/drawing/2014/main" id="{5A08A9AC-3A86-4CBC-A9BD-DDD89727A255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7971" y="1793103"/>
            <a:ext cx="268287" cy="1016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6" name="Line 108">
            <a:extLst>
              <a:ext uri="{FF2B5EF4-FFF2-40B4-BE49-F238E27FC236}">
                <a16:creationId xmlns:a16="http://schemas.microsoft.com/office/drawing/2014/main" id="{17E3FA4F-420C-4352-B0B1-750314B0162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46258" y="2809103"/>
            <a:ext cx="7985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7" name="Line 109">
            <a:extLst>
              <a:ext uri="{FF2B5EF4-FFF2-40B4-BE49-F238E27FC236}">
                <a16:creationId xmlns:a16="http://schemas.microsoft.com/office/drawing/2014/main" id="{9E08E197-1234-456F-A301-A63B08456D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46258" y="1210490"/>
            <a:ext cx="398463" cy="15986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8" name="Line 111">
            <a:extLst>
              <a:ext uri="{FF2B5EF4-FFF2-40B4-BE49-F238E27FC236}">
                <a16:creationId xmlns:a16="http://schemas.microsoft.com/office/drawing/2014/main" id="{C67986FD-BA7B-413E-9BD1-A759601A3254}"/>
              </a:ext>
            </a:extLst>
          </p:cNvPr>
          <p:cNvSpPr>
            <a:spLocks noChangeShapeType="1"/>
          </p:cNvSpPr>
          <p:nvPr/>
        </p:nvSpPr>
        <p:spPr bwMode="auto">
          <a:xfrm>
            <a:off x="8844721" y="1210490"/>
            <a:ext cx="400050" cy="15986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9" name="Line 112">
            <a:extLst>
              <a:ext uri="{FF2B5EF4-FFF2-40B4-BE49-F238E27FC236}">
                <a16:creationId xmlns:a16="http://schemas.microsoft.com/office/drawing/2014/main" id="{AB2F3773-E526-4D3C-A64A-647D1425156B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7971" y="1793103"/>
            <a:ext cx="1066800" cy="1016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0" name="Oval 115">
            <a:extLst>
              <a:ext uri="{FF2B5EF4-FFF2-40B4-BE49-F238E27FC236}">
                <a16:creationId xmlns:a16="http://schemas.microsoft.com/office/drawing/2014/main" id="{1F3A6490-AABB-4338-935F-055365CED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9108" y="2758303"/>
            <a:ext cx="68263" cy="84137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1" name="Oval 116">
            <a:extLst>
              <a:ext uri="{FF2B5EF4-FFF2-40B4-BE49-F238E27FC236}">
                <a16:creationId xmlns:a16="http://schemas.microsoft.com/office/drawing/2014/main" id="{D14070C2-F054-4407-A86F-8932F1392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0271" y="1154928"/>
            <a:ext cx="68262" cy="8572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2" name="Oval 117">
            <a:extLst>
              <a:ext uri="{FF2B5EF4-FFF2-40B4-BE49-F238E27FC236}">
                <a16:creationId xmlns:a16="http://schemas.microsoft.com/office/drawing/2014/main" id="{757C7DB8-F682-4FEF-9495-F893D1AB5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3046" y="1748653"/>
            <a:ext cx="68262" cy="84137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3" name="Oval 118">
            <a:extLst>
              <a:ext uri="{FF2B5EF4-FFF2-40B4-BE49-F238E27FC236}">
                <a16:creationId xmlns:a16="http://schemas.microsoft.com/office/drawing/2014/main" id="{A1EAB24C-92CA-4F02-8A03-414F2A8B2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9846" y="2747190"/>
            <a:ext cx="65087" cy="84138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4" name="Text Box 120">
            <a:extLst>
              <a:ext uri="{FF2B5EF4-FFF2-40B4-BE49-F238E27FC236}">
                <a16:creationId xmlns:a16="http://schemas.microsoft.com/office/drawing/2014/main" id="{FD2D8A66-F3AA-4223-B57D-A859D26D6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4971" y="2778940"/>
            <a:ext cx="412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0"/>
              <a:t>V</a:t>
            </a:r>
            <a:r>
              <a:rPr lang="en-US" altLang="zh-CN" sz="2000" b="0" baseline="-25000"/>
              <a:t>3</a:t>
            </a:r>
          </a:p>
        </p:txBody>
      </p:sp>
      <p:sp>
        <p:nvSpPr>
          <p:cNvPr id="35" name="Text Box 121">
            <a:extLst>
              <a:ext uri="{FF2B5EF4-FFF2-40B4-BE49-F238E27FC236}">
                <a16:creationId xmlns:a16="http://schemas.microsoft.com/office/drawing/2014/main" id="{597AC735-878C-472B-812F-A9C98FE8F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9208" y="2778940"/>
            <a:ext cx="41275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0"/>
              <a:t>V</a:t>
            </a:r>
            <a:r>
              <a:rPr lang="en-US" altLang="zh-CN" sz="2000" b="0" baseline="-25000"/>
              <a:t>4</a:t>
            </a:r>
          </a:p>
        </p:txBody>
      </p:sp>
      <p:sp>
        <p:nvSpPr>
          <p:cNvPr id="36" name="Text Box 122">
            <a:extLst>
              <a:ext uri="{FF2B5EF4-FFF2-40B4-BE49-F238E27FC236}">
                <a16:creationId xmlns:a16="http://schemas.microsoft.com/office/drawing/2014/main" id="{965A55DD-CB7F-4708-9738-3015DD26D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3808" y="1634353"/>
            <a:ext cx="4111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0"/>
              <a:t>V</a:t>
            </a:r>
            <a:r>
              <a:rPr lang="en-US" altLang="zh-CN" sz="2000" b="0" baseline="-25000"/>
              <a:t>2</a:t>
            </a:r>
          </a:p>
        </p:txBody>
      </p:sp>
      <p:sp>
        <p:nvSpPr>
          <p:cNvPr id="37" name="Text Box 123">
            <a:extLst>
              <a:ext uri="{FF2B5EF4-FFF2-40B4-BE49-F238E27FC236}">
                <a16:creationId xmlns:a16="http://schemas.microsoft.com/office/drawing/2014/main" id="{84BFA630-DE1B-4B73-9FEE-7E96EF5BF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6458" y="867590"/>
            <a:ext cx="412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0"/>
              <a:t>V</a:t>
            </a:r>
            <a:r>
              <a:rPr lang="en-US" altLang="zh-CN" sz="2000" b="0" baseline="-25000"/>
              <a:t>1</a:t>
            </a:r>
          </a:p>
        </p:txBody>
      </p:sp>
      <p:sp>
        <p:nvSpPr>
          <p:cNvPr id="38" name="Rectangle 124">
            <a:extLst>
              <a:ext uri="{FF2B5EF4-FFF2-40B4-BE49-F238E27FC236}">
                <a16:creationId xmlns:a16="http://schemas.microsoft.com/office/drawing/2014/main" id="{E253111A-1AD4-4B67-80DC-8763ABDB36CD}"/>
              </a:ext>
            </a:extLst>
          </p:cNvPr>
          <p:cNvSpPr>
            <a:spLocks noChangeArrowheads="1"/>
          </p:cNvSpPr>
          <p:nvPr/>
        </p:nvSpPr>
        <p:spPr bwMode="auto">
          <a:xfrm rot="1328069">
            <a:off x="4253671" y="3891778"/>
            <a:ext cx="3708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Font typeface="Symbol" panose="05050102010706020507" pitchFamily="18" charset="2"/>
              <a:defRPr kumimoji="1" sz="2800" b="1">
                <a:solidFill>
                  <a:srgbClr val="003399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sz="24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2pPr>
            <a:lvl3pPr marL="11430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20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3pPr>
            <a:lvl4pPr marL="16002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4pPr>
            <a:lvl5pPr marL="20574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5pPr>
            <a:lvl6pPr marL="25146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6pPr>
            <a:lvl7pPr marL="29718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7pPr>
            <a:lvl8pPr marL="34290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8pPr>
            <a:lvl9pPr marL="38862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由边集导出的导出子图</a:t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000" baseline="-30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39" name="Rectangle 125">
            <a:extLst>
              <a:ext uri="{FF2B5EF4-FFF2-40B4-BE49-F238E27FC236}">
                <a16:creationId xmlns:a16="http://schemas.microsoft.com/office/drawing/2014/main" id="{BB04497D-3F09-4061-B26E-41C275EE1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1358" y="5591990"/>
            <a:ext cx="863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Font typeface="Symbol" panose="05050102010706020507" pitchFamily="18" charset="2"/>
              <a:defRPr kumimoji="1" sz="2800" b="1">
                <a:solidFill>
                  <a:srgbClr val="003399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sz="24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2pPr>
            <a:lvl3pPr marL="11430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20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3pPr>
            <a:lvl4pPr marL="16002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4pPr>
            <a:lvl5pPr marL="20574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5pPr>
            <a:lvl6pPr marL="25146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6pPr>
            <a:lvl7pPr marL="29718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7pPr>
            <a:lvl8pPr marL="34290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8pPr>
            <a:lvl9pPr marL="38862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24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baseline="-30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黑体" panose="02010609060101010101" pitchFamily="49" charset="-122"/>
              </a:rPr>
              <a:t>2</a:t>
            </a:r>
            <a:endParaRPr lang="en-US" altLang="zh-CN" sz="240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Rectangle 126">
            <a:extLst>
              <a:ext uri="{FF2B5EF4-FFF2-40B4-BE49-F238E27FC236}">
                <a16:creationId xmlns:a16="http://schemas.microsoft.com/office/drawing/2014/main" id="{70AC0DE5-9BBF-43E3-A9CB-5AFF03D4D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8521" y="4468040"/>
            <a:ext cx="107950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Font typeface="Symbol" panose="05050102010706020507" pitchFamily="18" charset="2"/>
              <a:defRPr kumimoji="1" sz="2800" b="1">
                <a:solidFill>
                  <a:srgbClr val="003399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sz="24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2pPr>
            <a:lvl3pPr marL="11430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20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3pPr>
            <a:lvl4pPr marL="16002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4pPr>
            <a:lvl5pPr marL="20574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5pPr>
            <a:lvl6pPr marL="25146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6pPr>
            <a:lvl7pPr marL="29718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7pPr>
            <a:lvl8pPr marL="34290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8pPr>
            <a:lvl9pPr marL="38862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24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41" name="Rectangle 127">
            <a:extLst>
              <a:ext uri="{FF2B5EF4-FFF2-40B4-BE49-F238E27FC236}">
                <a16:creationId xmlns:a16="http://schemas.microsoft.com/office/drawing/2014/main" id="{AAD3DD30-7AB9-4EF4-B022-473230C6C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8333" y="2955153"/>
            <a:ext cx="1368425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Font typeface="Symbol" panose="05050102010706020507" pitchFamily="18" charset="2"/>
              <a:defRPr kumimoji="1" sz="2800" b="1">
                <a:solidFill>
                  <a:srgbClr val="003399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sz="24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2pPr>
            <a:lvl3pPr marL="11430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20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3pPr>
            <a:lvl4pPr marL="16002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4pPr>
            <a:lvl5pPr marL="20574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5pPr>
            <a:lvl6pPr marL="25146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6pPr>
            <a:lvl7pPr marL="29718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7pPr>
            <a:lvl8pPr marL="34290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8pPr>
            <a:lvl9pPr marL="38862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24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baseline="-30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黑体" panose="02010609060101010101" pitchFamily="49" charset="-122"/>
              </a:rPr>
              <a:t>1</a:t>
            </a:r>
            <a:endParaRPr lang="en-US" altLang="zh-CN" sz="240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Rectangle 128">
            <a:extLst>
              <a:ext uri="{FF2B5EF4-FFF2-40B4-BE49-F238E27FC236}">
                <a16:creationId xmlns:a16="http://schemas.microsoft.com/office/drawing/2014/main" id="{59C1D6DF-E4FE-4193-9E20-526805D2D71A}"/>
              </a:ext>
            </a:extLst>
          </p:cNvPr>
          <p:cNvSpPr>
            <a:spLocks noChangeArrowheads="1"/>
          </p:cNvSpPr>
          <p:nvPr/>
        </p:nvSpPr>
        <p:spPr bwMode="auto">
          <a:xfrm rot="20665865">
            <a:off x="4275896" y="2236015"/>
            <a:ext cx="4046537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Font typeface="Symbol" panose="05050102010706020507" pitchFamily="18" charset="2"/>
              <a:defRPr kumimoji="1" sz="2800" b="1">
                <a:solidFill>
                  <a:srgbClr val="003399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sz="24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2pPr>
            <a:lvl3pPr marL="11430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20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3pPr>
            <a:lvl4pPr marL="16002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4pPr>
            <a:lvl5pPr marL="20574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5pPr>
            <a:lvl6pPr marL="25146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6pPr>
            <a:lvl7pPr marL="29718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7pPr>
            <a:lvl8pPr marL="34290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8pPr>
            <a:lvl9pPr marL="38862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由结点导出的导出子图</a:t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000" baseline="-30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43" name="Line 133">
            <a:extLst>
              <a:ext uri="{FF2B5EF4-FFF2-40B4-BE49-F238E27FC236}">
                <a16:creationId xmlns:a16="http://schemas.microsoft.com/office/drawing/2014/main" id="{CA8E91A6-F1AA-4D62-A9C5-E091A70BD0DE}"/>
              </a:ext>
            </a:extLst>
          </p:cNvPr>
          <p:cNvSpPr>
            <a:spLocks noChangeShapeType="1"/>
          </p:cNvSpPr>
          <p:nvPr/>
        </p:nvSpPr>
        <p:spPr bwMode="auto">
          <a:xfrm>
            <a:off x="8446258" y="5472928"/>
            <a:ext cx="7985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44" name="Line 134">
            <a:extLst>
              <a:ext uri="{FF2B5EF4-FFF2-40B4-BE49-F238E27FC236}">
                <a16:creationId xmlns:a16="http://schemas.microsoft.com/office/drawing/2014/main" id="{526F2C08-F167-47B7-A30D-7D50255BDC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46258" y="3874315"/>
            <a:ext cx="398463" cy="15986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45" name="Line 135">
            <a:extLst>
              <a:ext uri="{FF2B5EF4-FFF2-40B4-BE49-F238E27FC236}">
                <a16:creationId xmlns:a16="http://schemas.microsoft.com/office/drawing/2014/main" id="{B4E9C8DE-C46F-443B-A17C-0AAC1BCE6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7971" y="4456928"/>
            <a:ext cx="12001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46" name="Line 136">
            <a:extLst>
              <a:ext uri="{FF2B5EF4-FFF2-40B4-BE49-F238E27FC236}">
                <a16:creationId xmlns:a16="http://schemas.microsoft.com/office/drawing/2014/main" id="{670EBF6C-EB9A-4888-AC6C-D955B43A979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44721" y="3874315"/>
            <a:ext cx="400050" cy="15986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47" name="Line 137">
            <a:extLst>
              <a:ext uri="{FF2B5EF4-FFF2-40B4-BE49-F238E27FC236}">
                <a16:creationId xmlns:a16="http://schemas.microsoft.com/office/drawing/2014/main" id="{A3101080-9A69-43A4-B33A-C9AD894731C2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7971" y="4456928"/>
            <a:ext cx="1066800" cy="1016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48" name="Line 138">
            <a:extLst>
              <a:ext uri="{FF2B5EF4-FFF2-40B4-BE49-F238E27FC236}">
                <a16:creationId xmlns:a16="http://schemas.microsoft.com/office/drawing/2014/main" id="{9ACDDA14-A34D-43D9-BAC7-F6FD04FE77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46258" y="4456928"/>
            <a:ext cx="931863" cy="1016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49" name="Oval 139">
            <a:extLst>
              <a:ext uri="{FF2B5EF4-FFF2-40B4-BE49-F238E27FC236}">
                <a16:creationId xmlns:a16="http://schemas.microsoft.com/office/drawing/2014/main" id="{2C7F20B7-9FD1-4149-A238-9E8763FE3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5896" y="4410890"/>
            <a:ext cx="68262" cy="8572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0" name="Oval 140">
            <a:extLst>
              <a:ext uri="{FF2B5EF4-FFF2-40B4-BE49-F238E27FC236}">
                <a16:creationId xmlns:a16="http://schemas.microsoft.com/office/drawing/2014/main" id="{D5CABBD0-05C0-4473-B9E3-51E253F9B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9108" y="5422128"/>
            <a:ext cx="68263" cy="84137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" name="Oval 141">
            <a:extLst>
              <a:ext uri="{FF2B5EF4-FFF2-40B4-BE49-F238E27FC236}">
                <a16:creationId xmlns:a16="http://schemas.microsoft.com/office/drawing/2014/main" id="{4C10A1E3-C95A-4B38-A589-6E5F10D0F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0271" y="3818753"/>
            <a:ext cx="68262" cy="8572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2" name="Oval 142">
            <a:extLst>
              <a:ext uri="{FF2B5EF4-FFF2-40B4-BE49-F238E27FC236}">
                <a16:creationId xmlns:a16="http://schemas.microsoft.com/office/drawing/2014/main" id="{AF154905-4955-43E5-B884-0FFDB615E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3046" y="4412478"/>
            <a:ext cx="68262" cy="84137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3" name="Oval 143">
            <a:extLst>
              <a:ext uri="{FF2B5EF4-FFF2-40B4-BE49-F238E27FC236}">
                <a16:creationId xmlns:a16="http://schemas.microsoft.com/office/drawing/2014/main" id="{459269F2-1CCD-4047-BD13-6B7771112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9846" y="5411015"/>
            <a:ext cx="65087" cy="84138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4" name="Text Box 144">
            <a:extLst>
              <a:ext uri="{FF2B5EF4-FFF2-40B4-BE49-F238E27FC236}">
                <a16:creationId xmlns:a16="http://schemas.microsoft.com/office/drawing/2014/main" id="{42481085-67A4-48AE-B96E-9E7968232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4158" y="4298178"/>
            <a:ext cx="4111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0"/>
              <a:t>V</a:t>
            </a:r>
            <a:r>
              <a:rPr lang="en-US" altLang="zh-CN" sz="2000" b="0" baseline="-25000"/>
              <a:t>5</a:t>
            </a:r>
          </a:p>
        </p:txBody>
      </p:sp>
      <p:sp>
        <p:nvSpPr>
          <p:cNvPr id="55" name="Text Box 145">
            <a:extLst>
              <a:ext uri="{FF2B5EF4-FFF2-40B4-BE49-F238E27FC236}">
                <a16:creationId xmlns:a16="http://schemas.microsoft.com/office/drawing/2014/main" id="{9F2E428B-2139-492F-B4C9-B895CFFA3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4971" y="5442765"/>
            <a:ext cx="412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0"/>
              <a:t>V</a:t>
            </a:r>
            <a:r>
              <a:rPr lang="en-US" altLang="zh-CN" sz="2000" b="0" baseline="-25000"/>
              <a:t>3</a:t>
            </a:r>
          </a:p>
        </p:txBody>
      </p:sp>
      <p:sp>
        <p:nvSpPr>
          <p:cNvPr id="56" name="Text Box 146">
            <a:extLst>
              <a:ext uri="{FF2B5EF4-FFF2-40B4-BE49-F238E27FC236}">
                <a16:creationId xmlns:a16="http://schemas.microsoft.com/office/drawing/2014/main" id="{364F32CF-69FE-4575-BEDA-A297D6A55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9208" y="5442765"/>
            <a:ext cx="41275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0"/>
              <a:t>V</a:t>
            </a:r>
            <a:r>
              <a:rPr lang="en-US" altLang="zh-CN" sz="2000" b="0" baseline="-25000"/>
              <a:t>4</a:t>
            </a:r>
          </a:p>
        </p:txBody>
      </p:sp>
      <p:sp>
        <p:nvSpPr>
          <p:cNvPr id="57" name="Text Box 147">
            <a:extLst>
              <a:ext uri="{FF2B5EF4-FFF2-40B4-BE49-F238E27FC236}">
                <a16:creationId xmlns:a16="http://schemas.microsoft.com/office/drawing/2014/main" id="{B387A687-1E14-4C73-9A14-F4E8853A02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3808" y="4298178"/>
            <a:ext cx="4111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0"/>
              <a:t>V</a:t>
            </a:r>
            <a:r>
              <a:rPr lang="en-US" altLang="zh-CN" sz="2000" b="0" baseline="-25000"/>
              <a:t>2</a:t>
            </a:r>
          </a:p>
        </p:txBody>
      </p:sp>
      <p:sp>
        <p:nvSpPr>
          <p:cNvPr id="58" name="Text Box 148">
            <a:extLst>
              <a:ext uri="{FF2B5EF4-FFF2-40B4-BE49-F238E27FC236}">
                <a16:creationId xmlns:a16="http://schemas.microsoft.com/office/drawing/2014/main" id="{CABDD90A-48DC-4CDA-94B5-1FE4A2CC3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6458" y="3531415"/>
            <a:ext cx="412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0"/>
              <a:t>V</a:t>
            </a:r>
            <a:r>
              <a:rPr lang="en-US" altLang="zh-CN" sz="2000" b="0" baseline="-25000"/>
              <a:t>1</a:t>
            </a:r>
          </a:p>
        </p:txBody>
      </p:sp>
      <p:sp>
        <p:nvSpPr>
          <p:cNvPr id="59" name="Line 150">
            <a:extLst>
              <a:ext uri="{FF2B5EF4-FFF2-40B4-BE49-F238E27FC236}">
                <a16:creationId xmlns:a16="http://schemas.microsoft.com/office/drawing/2014/main" id="{01E2B1D6-3058-4BA3-BF6C-436F6F13C35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45721" y="2451915"/>
            <a:ext cx="3240087" cy="9366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bIns="0"/>
          <a:lstStyle/>
          <a:p>
            <a:endParaRPr lang="zh-CN" altLang="en-US"/>
          </a:p>
        </p:txBody>
      </p:sp>
      <p:sp>
        <p:nvSpPr>
          <p:cNvPr id="60" name="Line 151">
            <a:extLst>
              <a:ext uri="{FF2B5EF4-FFF2-40B4-BE49-F238E27FC236}">
                <a16:creationId xmlns:a16="http://schemas.microsoft.com/office/drawing/2014/main" id="{A6FED0A0-4127-4425-9444-1C95F62396A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8746" y="3675878"/>
            <a:ext cx="2879725" cy="11509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bIns="0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409663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1" grpId="0"/>
      <p:bldP spid="42" grpId="0"/>
      <p:bldP spid="54" grpId="0"/>
      <p:bldP spid="55" grpId="0"/>
      <p:bldP spid="56" grpId="0"/>
      <p:bldP spid="57" grpId="0"/>
      <p:bldP spid="5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108" name="Rectangle 3">
            <a:extLst>
              <a:ext uri="{FF2B5EF4-FFF2-40B4-BE49-F238E27FC236}">
                <a16:creationId xmlns:a16="http://schemas.microsoft.com/office/drawing/2014/main" id="{A9959F11-65F6-40D8-9A45-7C2F9A27B51C}"/>
              </a:ext>
            </a:extLst>
          </p:cNvPr>
          <p:cNvSpPr txBox="1">
            <a:spLocks noChangeArrowheads="1"/>
          </p:cNvSpPr>
          <p:nvPr/>
        </p:nvSpPr>
        <p:spPr>
          <a:xfrm>
            <a:off x="1571625" y="862012"/>
            <a:ext cx="10488612" cy="5133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= &lt;V, E&gt;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为简单图，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G’ = &lt;V, E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为完全图，则称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&lt;V, E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-E&gt;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的补图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(Complement of Graph)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，记为    。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的补图也可理解为从结点集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的完全图中删除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中的边剩下的图，即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与其补图的结点集是相同的，边集是相对于完全图的边集为全集的补集。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显然，若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G=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，即它们互为补图。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的补图为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个结点的零图。 </a:t>
            </a:r>
          </a:p>
        </p:txBody>
      </p:sp>
      <p:graphicFrame>
        <p:nvGraphicFramePr>
          <p:cNvPr id="109" name="Object 4">
            <a:extLst>
              <a:ext uri="{FF2B5EF4-FFF2-40B4-BE49-F238E27FC236}">
                <a16:creationId xmlns:a16="http://schemas.microsoft.com/office/drawing/2014/main" id="{52C83A22-8C2C-40D5-8654-C46BB8ED79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921" y="1325780"/>
          <a:ext cx="31591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26720" imgH="203040" progId="Equation.3">
                  <p:embed/>
                </p:oleObj>
              </mc:Choice>
              <mc:Fallback>
                <p:oleObj name="公式" r:id="rId4" imgW="126720" imgH="203040" progId="Equation.3">
                  <p:embed/>
                  <p:pic>
                    <p:nvPicPr>
                      <p:cNvPr id="109" name="Object 4">
                        <a:extLst>
                          <a:ext uri="{FF2B5EF4-FFF2-40B4-BE49-F238E27FC236}">
                            <a16:creationId xmlns:a16="http://schemas.microsoft.com/office/drawing/2014/main" id="{52C83A22-8C2C-40D5-8654-C46BB8ED79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921" y="1325780"/>
                        <a:ext cx="315912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6">
            <a:extLst>
              <a:ext uri="{FF2B5EF4-FFF2-40B4-BE49-F238E27FC236}">
                <a16:creationId xmlns:a16="http://schemas.microsoft.com/office/drawing/2014/main" id="{F2E8AD3D-4178-4864-BA41-CDDC8A39D1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5136" y="3448186"/>
          <a:ext cx="31591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26720" imgH="203040" progId="Equation.3">
                  <p:embed/>
                </p:oleObj>
              </mc:Choice>
              <mc:Fallback>
                <p:oleObj name="公式" r:id="rId6" imgW="126720" imgH="203040" progId="Equation.3">
                  <p:embed/>
                  <p:pic>
                    <p:nvPicPr>
                      <p:cNvPr id="110" name="Object 6">
                        <a:extLst>
                          <a:ext uri="{FF2B5EF4-FFF2-40B4-BE49-F238E27FC236}">
                            <a16:creationId xmlns:a16="http://schemas.microsoft.com/office/drawing/2014/main" id="{F2E8AD3D-4178-4864-BA41-CDDC8A39D1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136" y="3448186"/>
                        <a:ext cx="315912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7">
            <a:extLst>
              <a:ext uri="{FF2B5EF4-FFF2-40B4-BE49-F238E27FC236}">
                <a16:creationId xmlns:a16="http://schemas.microsoft.com/office/drawing/2014/main" id="{B4065A1C-C5FA-44CE-BF61-2B5AF8DB32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4318" y="3428999"/>
          <a:ext cx="442913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177480" imgH="241200" progId="Equation.3">
                  <p:embed/>
                </p:oleObj>
              </mc:Choice>
              <mc:Fallback>
                <p:oleObj name="公式" r:id="rId7" imgW="177480" imgH="241200" progId="Equation.3">
                  <p:embed/>
                  <p:pic>
                    <p:nvPicPr>
                      <p:cNvPr id="111" name="Object 7">
                        <a:extLst>
                          <a:ext uri="{FF2B5EF4-FFF2-40B4-BE49-F238E27FC236}">
                            <a16:creationId xmlns:a16="http://schemas.microsoft.com/office/drawing/2014/main" id="{B4065A1C-C5FA-44CE-BF61-2B5AF8DB32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4318" y="3428999"/>
                        <a:ext cx="442913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" name="Rectangle 3">
            <a:extLst>
              <a:ext uri="{FF2B5EF4-FFF2-40B4-BE49-F238E27FC236}">
                <a16:creationId xmlns:a16="http://schemas.microsoft.com/office/drawing/2014/main" id="{F3849581-B6E4-4A16-96C6-34EA89FF1B3B}"/>
              </a:ext>
            </a:extLst>
          </p:cNvPr>
          <p:cNvSpPr txBox="1">
            <a:spLocks noChangeArrowheads="1"/>
          </p:cNvSpPr>
          <p:nvPr/>
        </p:nvSpPr>
        <p:spPr>
          <a:xfrm>
            <a:off x="718185" y="4873623"/>
            <a:ext cx="11125472" cy="1117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若设简单图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的邻接矩阵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n×n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，则它的补图的邻接矩阵          </a:t>
            </a:r>
          </a:p>
        </p:txBody>
      </p:sp>
      <p:graphicFrame>
        <p:nvGraphicFramePr>
          <p:cNvPr id="113" name="Object 36">
            <a:extLst>
              <a:ext uri="{FF2B5EF4-FFF2-40B4-BE49-F238E27FC236}">
                <a16:creationId xmlns:a16="http://schemas.microsoft.com/office/drawing/2014/main" id="{D9B58C9C-6DA5-485B-AC6C-F545370350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98591" y="5547299"/>
          <a:ext cx="6418263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9" imgW="2641320" imgH="457200" progId="Equation.3">
                  <p:embed/>
                </p:oleObj>
              </mc:Choice>
              <mc:Fallback>
                <p:oleObj name="公式" r:id="rId9" imgW="2641320" imgH="457200" progId="Equation.3">
                  <p:embed/>
                  <p:pic>
                    <p:nvPicPr>
                      <p:cNvPr id="113" name="Object 36">
                        <a:extLst>
                          <a:ext uri="{FF2B5EF4-FFF2-40B4-BE49-F238E27FC236}">
                            <a16:creationId xmlns:a16="http://schemas.microsoft.com/office/drawing/2014/main" id="{D9B58C9C-6DA5-485B-AC6C-F545370350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591" y="5547299"/>
                        <a:ext cx="6418263" cy="1144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38">
            <a:extLst>
              <a:ext uri="{FF2B5EF4-FFF2-40B4-BE49-F238E27FC236}">
                <a16:creationId xmlns:a16="http://schemas.microsoft.com/office/drawing/2014/main" id="{8183128A-9661-436F-9E44-D3D5133512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16809" y="4827586"/>
          <a:ext cx="1735138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1" imgW="698400" imgH="241200" progId="Equation.3">
                  <p:embed/>
                </p:oleObj>
              </mc:Choice>
              <mc:Fallback>
                <p:oleObj name="公式" r:id="rId11" imgW="698400" imgH="241200" progId="Equation.3">
                  <p:embed/>
                  <p:pic>
                    <p:nvPicPr>
                      <p:cNvPr id="114" name="Object 38">
                        <a:extLst>
                          <a:ext uri="{FF2B5EF4-FFF2-40B4-BE49-F238E27FC236}">
                            <a16:creationId xmlns:a16="http://schemas.microsoft.com/office/drawing/2014/main" id="{8183128A-9661-436F-9E44-D3D5133512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16809" y="4827586"/>
                        <a:ext cx="1735138" cy="604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8870609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1604750-CC45-48D9-BE42-6B903AB7975F}"/>
              </a:ext>
            </a:extLst>
          </p:cNvPr>
          <p:cNvSpPr/>
          <p:nvPr/>
        </p:nvSpPr>
        <p:spPr>
          <a:xfrm>
            <a:off x="2245432" y="1877385"/>
            <a:ext cx="8220829" cy="2074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20000"/>
              </a:spcBef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为两个集合，则以下三条中恰有一条成立。</a:t>
            </a:r>
          </a:p>
          <a:p>
            <a:pPr algn="just">
              <a:spcBef>
                <a:spcPct val="20000"/>
              </a:spcBef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X≺card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 algn="just">
              <a:spcBef>
                <a:spcPct val="20000"/>
              </a:spcBef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Y≺card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 algn="just">
              <a:spcBef>
                <a:spcPct val="20000"/>
              </a:spcBef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 X = card 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D577F7E-A99B-68CD-52E7-5C4219B2C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7A5414-9CA8-F2D0-015C-9DBE73A48045}"/>
              </a:ext>
            </a:extLst>
          </p:cNvPr>
          <p:cNvSpPr txBox="1">
            <a:spLocks noChangeArrowheads="1"/>
          </p:cNvSpPr>
          <p:nvPr/>
        </p:nvSpPr>
        <p:spPr>
          <a:xfrm>
            <a:off x="2245432" y="4438315"/>
            <a:ext cx="7848600" cy="1447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为任意两个集合，</a:t>
            </a:r>
          </a:p>
          <a:p>
            <a:pPr algn="just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card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≼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card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card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≼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card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</a:p>
          <a:p>
            <a:pPr algn="just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card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card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5DA05E-621E-1B03-8F5D-B4B58C44F6CC}"/>
              </a:ext>
            </a:extLst>
          </p:cNvPr>
          <p:cNvSpPr txBox="1"/>
          <p:nvPr/>
        </p:nvSpPr>
        <p:spPr>
          <a:xfrm>
            <a:off x="1698259" y="861097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集合的基数</a:t>
            </a:r>
          </a:p>
        </p:txBody>
      </p:sp>
    </p:spTree>
    <p:extLst>
      <p:ext uri="{BB962C8B-B14F-4D97-AF65-F5344CB8AC3E}">
        <p14:creationId xmlns:p14="http://schemas.microsoft.com/office/powerpoint/2010/main" val="497245182"/>
      </p:ext>
    </p:extLst>
  </p:cSld>
  <p:clrMapOvr>
    <a:masterClrMapping/>
  </p:clrMapOvr>
  <p:transition spd="slow" advTm="0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61" name="Rectangle 3">
            <a:extLst>
              <a:ext uri="{FF2B5EF4-FFF2-40B4-BE49-F238E27FC236}">
                <a16:creationId xmlns:a16="http://schemas.microsoft.com/office/drawing/2014/main" id="{FEADAB90-5949-4889-A024-F05BFEA141B0}"/>
              </a:ext>
            </a:extLst>
          </p:cNvPr>
          <p:cNvSpPr txBox="1">
            <a:spLocks noChangeArrowheads="1"/>
          </p:cNvSpPr>
          <p:nvPr/>
        </p:nvSpPr>
        <p:spPr>
          <a:xfrm>
            <a:off x="1873931" y="1044575"/>
            <a:ext cx="8064500" cy="6048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求下图中图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的补图。</a:t>
            </a:r>
          </a:p>
        </p:txBody>
      </p:sp>
      <p:grpSp>
        <p:nvGrpSpPr>
          <p:cNvPr id="62" name="Group 5">
            <a:extLst>
              <a:ext uri="{FF2B5EF4-FFF2-40B4-BE49-F238E27FC236}">
                <a16:creationId xmlns:a16="http://schemas.microsoft.com/office/drawing/2014/main" id="{A99BA12D-CF48-465E-B614-4B136BB39425}"/>
              </a:ext>
            </a:extLst>
          </p:cNvPr>
          <p:cNvGrpSpPr>
            <a:grpSpLocks/>
          </p:cNvGrpSpPr>
          <p:nvPr/>
        </p:nvGrpSpPr>
        <p:grpSpPr bwMode="auto">
          <a:xfrm>
            <a:off x="2881993" y="1878012"/>
            <a:ext cx="1347788" cy="1550988"/>
            <a:chOff x="1617" y="5496"/>
            <a:chExt cx="1137" cy="1297"/>
          </a:xfrm>
        </p:grpSpPr>
        <p:sp>
          <p:nvSpPr>
            <p:cNvPr id="63" name="Oval 6">
              <a:extLst>
                <a:ext uri="{FF2B5EF4-FFF2-40B4-BE49-F238E27FC236}">
                  <a16:creationId xmlns:a16="http://schemas.microsoft.com/office/drawing/2014/main" id="{CB5F2A17-BAA7-4A6F-8D1C-2EE738A15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7" y="6375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Oval 7">
              <a:extLst>
                <a:ext uri="{FF2B5EF4-FFF2-40B4-BE49-F238E27FC236}">
                  <a16:creationId xmlns:a16="http://schemas.microsoft.com/office/drawing/2014/main" id="{4C60F4D1-48BB-45B9-81F9-62DDD67A4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7" y="5883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Oval 8">
              <a:extLst>
                <a:ext uri="{FF2B5EF4-FFF2-40B4-BE49-F238E27FC236}">
                  <a16:creationId xmlns:a16="http://schemas.microsoft.com/office/drawing/2014/main" id="{DF10E8E2-67A4-4FAC-A421-50F82C034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7" y="6375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Oval 9">
              <a:extLst>
                <a:ext uri="{FF2B5EF4-FFF2-40B4-BE49-F238E27FC236}">
                  <a16:creationId xmlns:a16="http://schemas.microsoft.com/office/drawing/2014/main" id="{49834C2C-15BF-4061-9FD6-80525EA76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7" y="5496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Oval 10">
              <a:extLst>
                <a:ext uri="{FF2B5EF4-FFF2-40B4-BE49-F238E27FC236}">
                  <a16:creationId xmlns:a16="http://schemas.microsoft.com/office/drawing/2014/main" id="{3E513851-CF8D-4322-AFDE-3A02AFC1F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7" y="5883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Line 11">
              <a:extLst>
                <a:ext uri="{FF2B5EF4-FFF2-40B4-BE49-F238E27FC236}">
                  <a16:creationId xmlns:a16="http://schemas.microsoft.com/office/drawing/2014/main" id="{D1F79D53-C5E1-4FE8-ABFF-DA3A96C970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2" y="5912"/>
              <a:ext cx="102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Line 12">
              <a:extLst>
                <a:ext uri="{FF2B5EF4-FFF2-40B4-BE49-F238E27FC236}">
                  <a16:creationId xmlns:a16="http://schemas.microsoft.com/office/drawing/2014/main" id="{B66AB1AA-400A-4162-9CAE-53E5459DE4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11" y="5548"/>
              <a:ext cx="272" cy="85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Text Box 13">
              <a:extLst>
                <a:ext uri="{FF2B5EF4-FFF2-40B4-BE49-F238E27FC236}">
                  <a16:creationId xmlns:a16="http://schemas.microsoft.com/office/drawing/2014/main" id="{D1EFA54F-F4C3-4E49-8EAB-CBC69D1EFC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5" y="6510"/>
              <a:ext cx="340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71" name="Line 14">
              <a:extLst>
                <a:ext uri="{FF2B5EF4-FFF2-40B4-BE49-F238E27FC236}">
                  <a16:creationId xmlns:a16="http://schemas.microsoft.com/office/drawing/2014/main" id="{D08E7371-402C-475F-8967-C4B4E2249E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50" y="5540"/>
              <a:ext cx="510" cy="34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Line 15">
              <a:extLst>
                <a:ext uri="{FF2B5EF4-FFF2-40B4-BE49-F238E27FC236}">
                  <a16:creationId xmlns:a16="http://schemas.microsoft.com/office/drawing/2014/main" id="{AE9DDA67-E6E3-4BCF-BB7A-2C73E6100C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73" y="5931"/>
              <a:ext cx="255" cy="45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Line 16">
              <a:extLst>
                <a:ext uri="{FF2B5EF4-FFF2-40B4-BE49-F238E27FC236}">
                  <a16:creationId xmlns:a16="http://schemas.microsoft.com/office/drawing/2014/main" id="{207895CA-3FF1-4672-A95D-891D40EF2C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3" y="6399"/>
              <a:ext cx="51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4" name="Oval 18">
            <a:extLst>
              <a:ext uri="{FF2B5EF4-FFF2-40B4-BE49-F238E27FC236}">
                <a16:creationId xmlns:a16="http://schemas.microsoft.com/office/drawing/2014/main" id="{2C54622F-E38B-4F31-9474-17F42150A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493" y="2690812"/>
            <a:ext cx="68263" cy="68263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Oval 19">
            <a:extLst>
              <a:ext uri="{FF2B5EF4-FFF2-40B4-BE49-F238E27FC236}">
                <a16:creationId xmlns:a16="http://schemas.microsoft.com/office/drawing/2014/main" id="{FCD7F1C3-2AFF-4BE5-9BAB-5D9A24BD5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6556" y="2690812"/>
            <a:ext cx="68262" cy="68263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Oval 20">
            <a:extLst>
              <a:ext uri="{FF2B5EF4-FFF2-40B4-BE49-F238E27FC236}">
                <a16:creationId xmlns:a16="http://schemas.microsoft.com/office/drawing/2014/main" id="{6D1A993D-109B-41E0-9FFB-CB575F1CE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2993" y="1836737"/>
            <a:ext cx="68263" cy="68263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Line 21">
            <a:extLst>
              <a:ext uri="{FF2B5EF4-FFF2-40B4-BE49-F238E27FC236}">
                <a16:creationId xmlns:a16="http://schemas.microsoft.com/office/drawing/2014/main" id="{BF4A29CF-CC65-421F-8834-D2F5DA90BB7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1818" y="2728912"/>
            <a:ext cx="107632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 Box 22">
            <a:extLst>
              <a:ext uri="{FF2B5EF4-FFF2-40B4-BE49-F238E27FC236}">
                <a16:creationId xmlns:a16="http://schemas.microsoft.com/office/drawing/2014/main" id="{A18B76D9-F2C3-4FD8-9A33-BAC2AA5B3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9468" y="3090862"/>
            <a:ext cx="5857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79" name="Arc 23">
            <a:extLst>
              <a:ext uri="{FF2B5EF4-FFF2-40B4-BE49-F238E27FC236}">
                <a16:creationId xmlns:a16="http://schemas.microsoft.com/office/drawing/2014/main" id="{C790A8B6-3E02-4609-BAD2-E293BFB2E926}"/>
              </a:ext>
            </a:extLst>
          </p:cNvPr>
          <p:cNvSpPr>
            <a:spLocks/>
          </p:cNvSpPr>
          <p:nvPr/>
        </p:nvSpPr>
        <p:spPr bwMode="auto">
          <a:xfrm flipH="1">
            <a:off x="5245781" y="1857375"/>
            <a:ext cx="555625" cy="838200"/>
          </a:xfrm>
          <a:custGeom>
            <a:avLst/>
            <a:gdLst>
              <a:gd name="G0" fmla="+- 698 0 0"/>
              <a:gd name="G1" fmla="+- 21600 0 0"/>
              <a:gd name="G2" fmla="+- 21600 0 0"/>
              <a:gd name="T0" fmla="*/ 0 w 22298"/>
              <a:gd name="T1" fmla="*/ 11 h 21600"/>
              <a:gd name="T2" fmla="*/ 22298 w 22298"/>
              <a:gd name="T3" fmla="*/ 21600 h 21600"/>
              <a:gd name="T4" fmla="*/ 698 w 2229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298" h="21600" fill="none" extrusionOk="0">
                <a:moveTo>
                  <a:pt x="0" y="11"/>
                </a:moveTo>
                <a:cubicBezTo>
                  <a:pt x="232" y="3"/>
                  <a:pt x="465" y="0"/>
                  <a:pt x="698" y="0"/>
                </a:cubicBezTo>
                <a:cubicBezTo>
                  <a:pt x="12627" y="0"/>
                  <a:pt x="22298" y="9670"/>
                  <a:pt x="22298" y="21600"/>
                </a:cubicBezTo>
              </a:path>
              <a:path w="22298" h="21600" stroke="0" extrusionOk="0">
                <a:moveTo>
                  <a:pt x="0" y="11"/>
                </a:moveTo>
                <a:cubicBezTo>
                  <a:pt x="232" y="3"/>
                  <a:pt x="465" y="0"/>
                  <a:pt x="698" y="0"/>
                </a:cubicBezTo>
                <a:cubicBezTo>
                  <a:pt x="12627" y="0"/>
                  <a:pt x="22298" y="9670"/>
                  <a:pt x="22298" y="21600"/>
                </a:cubicBezTo>
                <a:lnTo>
                  <a:pt x="698" y="21600"/>
                </a:lnTo>
                <a:close/>
              </a:path>
            </a:pathLst>
          </a:custGeom>
          <a:noFill/>
          <a:ln w="25400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Arc 25">
            <a:extLst>
              <a:ext uri="{FF2B5EF4-FFF2-40B4-BE49-F238E27FC236}">
                <a16:creationId xmlns:a16="http://schemas.microsoft.com/office/drawing/2014/main" id="{CE9E2A27-CDA6-46E4-AB27-CAB7FC939BDD}"/>
              </a:ext>
            </a:extLst>
          </p:cNvPr>
          <p:cNvSpPr>
            <a:spLocks/>
          </p:cNvSpPr>
          <p:nvPr/>
        </p:nvSpPr>
        <p:spPr bwMode="auto">
          <a:xfrm flipH="1" flipV="1">
            <a:off x="5275943" y="2744787"/>
            <a:ext cx="1077913" cy="203200"/>
          </a:xfrm>
          <a:custGeom>
            <a:avLst/>
            <a:gdLst>
              <a:gd name="G0" fmla="+- 21530 0 0"/>
              <a:gd name="G1" fmla="+- 21600 0 0"/>
              <a:gd name="G2" fmla="+- 21600 0 0"/>
              <a:gd name="T0" fmla="*/ 0 w 43130"/>
              <a:gd name="T1" fmla="*/ 19863 h 21600"/>
              <a:gd name="T2" fmla="*/ 43130 w 43130"/>
              <a:gd name="T3" fmla="*/ 21600 h 21600"/>
              <a:gd name="T4" fmla="*/ 21530 w 4313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30" h="21600" fill="none" extrusionOk="0">
                <a:moveTo>
                  <a:pt x="-1" y="19862"/>
                </a:moveTo>
                <a:cubicBezTo>
                  <a:pt x="905" y="8643"/>
                  <a:pt x="10274" y="0"/>
                  <a:pt x="21530" y="0"/>
                </a:cubicBezTo>
                <a:cubicBezTo>
                  <a:pt x="33459" y="0"/>
                  <a:pt x="43130" y="9670"/>
                  <a:pt x="43130" y="21600"/>
                </a:cubicBezTo>
              </a:path>
              <a:path w="43130" h="21600" stroke="0" extrusionOk="0">
                <a:moveTo>
                  <a:pt x="-1" y="19862"/>
                </a:moveTo>
                <a:cubicBezTo>
                  <a:pt x="905" y="8643"/>
                  <a:pt x="10274" y="0"/>
                  <a:pt x="21530" y="0"/>
                </a:cubicBezTo>
                <a:cubicBezTo>
                  <a:pt x="33459" y="0"/>
                  <a:pt x="43130" y="9670"/>
                  <a:pt x="43130" y="21600"/>
                </a:cubicBezTo>
                <a:lnTo>
                  <a:pt x="21530" y="21600"/>
                </a:lnTo>
                <a:close/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1" name="Group 26">
            <a:extLst>
              <a:ext uri="{FF2B5EF4-FFF2-40B4-BE49-F238E27FC236}">
                <a16:creationId xmlns:a16="http://schemas.microsoft.com/office/drawing/2014/main" id="{1029BB01-545B-4148-AD91-4004C516EDA9}"/>
              </a:ext>
            </a:extLst>
          </p:cNvPr>
          <p:cNvGrpSpPr>
            <a:grpSpLocks/>
          </p:cNvGrpSpPr>
          <p:nvPr/>
        </p:nvGrpSpPr>
        <p:grpSpPr bwMode="auto">
          <a:xfrm>
            <a:off x="7436531" y="1971675"/>
            <a:ext cx="1062037" cy="1457325"/>
            <a:chOff x="3968" y="5613"/>
            <a:chExt cx="896" cy="1219"/>
          </a:xfrm>
        </p:grpSpPr>
        <p:sp>
          <p:nvSpPr>
            <p:cNvPr id="82" name="Oval 27">
              <a:extLst>
                <a:ext uri="{FF2B5EF4-FFF2-40B4-BE49-F238E27FC236}">
                  <a16:creationId xmlns:a16="http://schemas.microsoft.com/office/drawing/2014/main" id="{9EF1548F-65D9-48F8-ACC3-3720AEA0F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8" y="6406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Oval 28">
              <a:extLst>
                <a:ext uri="{FF2B5EF4-FFF2-40B4-BE49-F238E27FC236}">
                  <a16:creationId xmlns:a16="http://schemas.microsoft.com/office/drawing/2014/main" id="{505E129F-FD46-4223-B2F9-BE1C059A6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2" y="5613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Oval 29">
              <a:extLst>
                <a:ext uri="{FF2B5EF4-FFF2-40B4-BE49-F238E27FC236}">
                  <a16:creationId xmlns:a16="http://schemas.microsoft.com/office/drawing/2014/main" id="{CAA7E236-5C7B-4A45-ABC6-2460CD984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2" y="6406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Oval 30">
              <a:extLst>
                <a:ext uri="{FF2B5EF4-FFF2-40B4-BE49-F238E27FC236}">
                  <a16:creationId xmlns:a16="http://schemas.microsoft.com/office/drawing/2014/main" id="{00A7E40C-E25A-4EA7-A7DF-464A03D24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7" y="5613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Line 31">
              <a:extLst>
                <a:ext uri="{FF2B5EF4-FFF2-40B4-BE49-F238E27FC236}">
                  <a16:creationId xmlns:a16="http://schemas.microsoft.com/office/drawing/2014/main" id="{D869B760-E4B7-4ABE-B1C4-A14866CBD7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13" y="5667"/>
              <a:ext cx="794" cy="73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Line 32">
              <a:extLst>
                <a:ext uri="{FF2B5EF4-FFF2-40B4-BE49-F238E27FC236}">
                  <a16:creationId xmlns:a16="http://schemas.microsoft.com/office/drawing/2014/main" id="{1A9621EC-B998-4DEC-BF67-173B5281B7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0" y="5691"/>
              <a:ext cx="0" cy="70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Line 33">
              <a:extLst>
                <a:ext uri="{FF2B5EF4-FFF2-40B4-BE49-F238E27FC236}">
                  <a16:creationId xmlns:a16="http://schemas.microsoft.com/office/drawing/2014/main" id="{81DF34D3-3ADE-4B78-808B-2F699008AB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6437"/>
              <a:ext cx="765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Line 34">
              <a:extLst>
                <a:ext uri="{FF2B5EF4-FFF2-40B4-BE49-F238E27FC236}">
                  <a16:creationId xmlns:a16="http://schemas.microsoft.com/office/drawing/2014/main" id="{DC9C90DD-8175-4FDB-9A3C-BA7A491B96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" y="5665"/>
              <a:ext cx="765" cy="73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Text Box 35">
              <a:extLst>
                <a:ext uri="{FF2B5EF4-FFF2-40B4-BE49-F238E27FC236}">
                  <a16:creationId xmlns:a16="http://schemas.microsoft.com/office/drawing/2014/main" id="{6DD76CB0-B7AF-4A89-BCD4-A52F919E47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0" y="6549"/>
              <a:ext cx="471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  <p:grpSp>
        <p:nvGrpSpPr>
          <p:cNvPr id="91" name="Group 39">
            <a:extLst>
              <a:ext uri="{FF2B5EF4-FFF2-40B4-BE49-F238E27FC236}">
                <a16:creationId xmlns:a16="http://schemas.microsoft.com/office/drawing/2014/main" id="{EB5A9B3C-9579-43F0-AF66-4653CE57B932}"/>
              </a:ext>
            </a:extLst>
          </p:cNvPr>
          <p:cNvGrpSpPr>
            <a:grpSpLocks/>
          </p:cNvGrpSpPr>
          <p:nvPr/>
        </p:nvGrpSpPr>
        <p:grpSpPr bwMode="auto">
          <a:xfrm>
            <a:off x="2837989" y="4226949"/>
            <a:ext cx="1503362" cy="1865312"/>
            <a:chOff x="1797" y="7212"/>
            <a:chExt cx="1137" cy="1297"/>
          </a:xfrm>
        </p:grpSpPr>
        <p:sp>
          <p:nvSpPr>
            <p:cNvPr id="92" name="Line 40">
              <a:extLst>
                <a:ext uri="{FF2B5EF4-FFF2-40B4-BE49-F238E27FC236}">
                  <a16:creationId xmlns:a16="http://schemas.microsoft.com/office/drawing/2014/main" id="{4FC57F42-B599-4E2B-BF36-F861326CEE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9" y="7245"/>
              <a:ext cx="272" cy="85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Line 41">
              <a:extLst>
                <a:ext uri="{FF2B5EF4-FFF2-40B4-BE49-F238E27FC236}">
                  <a16:creationId xmlns:a16="http://schemas.microsoft.com/office/drawing/2014/main" id="{FA563531-EEC8-4EF0-9312-1BB8274326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35" y="7647"/>
              <a:ext cx="737" cy="45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Line 42">
              <a:extLst>
                <a:ext uri="{FF2B5EF4-FFF2-40B4-BE49-F238E27FC236}">
                  <a16:creationId xmlns:a16="http://schemas.microsoft.com/office/drawing/2014/main" id="{D9EFE6D7-36EE-49F2-9A78-668AED8251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2" y="7636"/>
              <a:ext cx="765" cy="45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" name="Oval 43">
              <a:extLst>
                <a:ext uri="{FF2B5EF4-FFF2-40B4-BE49-F238E27FC236}">
                  <a16:creationId xmlns:a16="http://schemas.microsoft.com/office/drawing/2014/main" id="{DCAF600E-F8A2-4E53-934C-B85528817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7" y="8091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Oval 44">
              <a:extLst>
                <a:ext uri="{FF2B5EF4-FFF2-40B4-BE49-F238E27FC236}">
                  <a16:creationId xmlns:a16="http://schemas.microsoft.com/office/drawing/2014/main" id="{E09AF40D-675C-4765-B506-B34213484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7" y="8091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Oval 45">
              <a:extLst>
                <a:ext uri="{FF2B5EF4-FFF2-40B4-BE49-F238E27FC236}">
                  <a16:creationId xmlns:a16="http://schemas.microsoft.com/office/drawing/2014/main" id="{20253025-AD1A-408C-8968-7B5762DFF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7" y="7599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" name="Line 46">
              <a:extLst>
                <a:ext uri="{FF2B5EF4-FFF2-40B4-BE49-F238E27FC236}">
                  <a16:creationId xmlns:a16="http://schemas.microsoft.com/office/drawing/2014/main" id="{A7A9660E-7FA9-4D2A-856A-AEE9A47181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5" y="7240"/>
              <a:ext cx="539" cy="36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Line 47">
              <a:extLst>
                <a:ext uri="{FF2B5EF4-FFF2-40B4-BE49-F238E27FC236}">
                  <a16:creationId xmlns:a16="http://schemas.microsoft.com/office/drawing/2014/main" id="{9878DEDC-69C2-4570-84A4-16D155719C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3" y="7638"/>
              <a:ext cx="255" cy="45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Text Box 48">
              <a:extLst>
                <a:ext uri="{FF2B5EF4-FFF2-40B4-BE49-F238E27FC236}">
                  <a16:creationId xmlns:a16="http://schemas.microsoft.com/office/drawing/2014/main" id="{28D6B1FB-76CD-495B-B405-DD340EA4B7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9" y="8226"/>
              <a:ext cx="49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(a)</a:t>
              </a:r>
            </a:p>
          </p:txBody>
        </p:sp>
        <p:sp>
          <p:nvSpPr>
            <p:cNvPr id="101" name="Oval 49">
              <a:extLst>
                <a:ext uri="{FF2B5EF4-FFF2-40B4-BE49-F238E27FC236}">
                  <a16:creationId xmlns:a16="http://schemas.microsoft.com/office/drawing/2014/main" id="{CB6A7DC5-22B7-45AD-A9F8-01DA9DD68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7" y="7212"/>
              <a:ext cx="57" cy="57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Oval 50">
              <a:extLst>
                <a:ext uri="{FF2B5EF4-FFF2-40B4-BE49-F238E27FC236}">
                  <a16:creationId xmlns:a16="http://schemas.microsoft.com/office/drawing/2014/main" id="{37EAEC9B-7FF6-4094-A242-3BC010DF6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7599"/>
              <a:ext cx="57" cy="57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3" name="Group 51">
            <a:extLst>
              <a:ext uri="{FF2B5EF4-FFF2-40B4-BE49-F238E27FC236}">
                <a16:creationId xmlns:a16="http://schemas.microsoft.com/office/drawing/2014/main" id="{DB78C575-C702-4C31-B28A-04016B8CB2CC}"/>
              </a:ext>
            </a:extLst>
          </p:cNvPr>
          <p:cNvGrpSpPr>
            <a:grpSpLocks/>
          </p:cNvGrpSpPr>
          <p:nvPr/>
        </p:nvGrpSpPr>
        <p:grpSpPr bwMode="auto">
          <a:xfrm>
            <a:off x="5457364" y="4176149"/>
            <a:ext cx="1336675" cy="1916112"/>
            <a:chOff x="4137" y="7056"/>
            <a:chExt cx="1011" cy="1332"/>
          </a:xfrm>
        </p:grpSpPr>
        <p:sp>
          <p:nvSpPr>
            <p:cNvPr id="104" name="Oval 52">
              <a:extLst>
                <a:ext uri="{FF2B5EF4-FFF2-40B4-BE49-F238E27FC236}">
                  <a16:creationId xmlns:a16="http://schemas.microsoft.com/office/drawing/2014/main" id="{49AC4C1E-4B81-4F3E-82EB-AD92B129A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7" y="7771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Oval 53">
              <a:extLst>
                <a:ext uri="{FF2B5EF4-FFF2-40B4-BE49-F238E27FC236}">
                  <a16:creationId xmlns:a16="http://schemas.microsoft.com/office/drawing/2014/main" id="{49207C5F-3730-4E6C-91CA-49D14035C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" y="7056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" name="Line 54">
              <a:extLst>
                <a:ext uri="{FF2B5EF4-FFF2-40B4-BE49-F238E27FC236}">
                  <a16:creationId xmlns:a16="http://schemas.microsoft.com/office/drawing/2014/main" id="{33DEC93B-28F2-4F4E-966A-B04BE8054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61" y="7109"/>
              <a:ext cx="454" cy="68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Line 55">
              <a:extLst>
                <a:ext uri="{FF2B5EF4-FFF2-40B4-BE49-F238E27FC236}">
                  <a16:creationId xmlns:a16="http://schemas.microsoft.com/office/drawing/2014/main" id="{22A8E50D-055F-46E8-AC39-9988292DA6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7" y="7109"/>
              <a:ext cx="454" cy="68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triangle" w="lg" len="lg"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Text Box 56">
              <a:extLst>
                <a:ext uri="{FF2B5EF4-FFF2-40B4-BE49-F238E27FC236}">
                  <a16:creationId xmlns:a16="http://schemas.microsoft.com/office/drawing/2014/main" id="{3FD5F3CC-21C0-4C8E-9957-516605DC89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7" y="8105"/>
              <a:ext cx="49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(b)</a:t>
              </a:r>
            </a:p>
          </p:txBody>
        </p:sp>
        <p:sp>
          <p:nvSpPr>
            <p:cNvPr id="109" name="Arc 57">
              <a:extLst>
                <a:ext uri="{FF2B5EF4-FFF2-40B4-BE49-F238E27FC236}">
                  <a16:creationId xmlns:a16="http://schemas.microsoft.com/office/drawing/2014/main" id="{46AE3D63-24C7-42AD-9ED7-1BC633060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0" y="7083"/>
              <a:ext cx="454" cy="68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Oval 58">
              <a:extLst>
                <a:ext uri="{FF2B5EF4-FFF2-40B4-BE49-F238E27FC236}">
                  <a16:creationId xmlns:a16="http://schemas.microsoft.com/office/drawing/2014/main" id="{1CE55F44-4DE4-4FFB-96DE-EC9269F32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" y="7768"/>
              <a:ext cx="57" cy="57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1" name="Group 59">
            <a:extLst>
              <a:ext uri="{FF2B5EF4-FFF2-40B4-BE49-F238E27FC236}">
                <a16:creationId xmlns:a16="http://schemas.microsoft.com/office/drawing/2014/main" id="{0579BD7C-9815-4241-AB59-CA21F39C66C6}"/>
              </a:ext>
            </a:extLst>
          </p:cNvPr>
          <p:cNvGrpSpPr>
            <a:grpSpLocks/>
          </p:cNvGrpSpPr>
          <p:nvPr/>
        </p:nvGrpSpPr>
        <p:grpSpPr bwMode="auto">
          <a:xfrm>
            <a:off x="7911639" y="4338074"/>
            <a:ext cx="1190625" cy="1754187"/>
            <a:chOff x="5577" y="7949"/>
            <a:chExt cx="900" cy="1219"/>
          </a:xfrm>
        </p:grpSpPr>
        <p:sp>
          <p:nvSpPr>
            <p:cNvPr id="112" name="Oval 60">
              <a:extLst>
                <a:ext uri="{FF2B5EF4-FFF2-40B4-BE49-F238E27FC236}">
                  <a16:creationId xmlns:a16="http://schemas.microsoft.com/office/drawing/2014/main" id="{854A4957-83E9-4755-8B2E-CE47D473D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7" y="8742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Oval 61">
              <a:extLst>
                <a:ext uri="{FF2B5EF4-FFF2-40B4-BE49-F238E27FC236}">
                  <a16:creationId xmlns:a16="http://schemas.microsoft.com/office/drawing/2014/main" id="{DD259B8C-C394-4192-8FA5-43C9BDFEC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" y="7949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Oval 62">
              <a:extLst>
                <a:ext uri="{FF2B5EF4-FFF2-40B4-BE49-F238E27FC236}">
                  <a16:creationId xmlns:a16="http://schemas.microsoft.com/office/drawing/2014/main" id="{46013540-14AC-4447-B2DC-4DF37B2F7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0" y="7949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" name="Line 63">
              <a:extLst>
                <a:ext uri="{FF2B5EF4-FFF2-40B4-BE49-F238E27FC236}">
                  <a16:creationId xmlns:a16="http://schemas.microsoft.com/office/drawing/2014/main" id="{57845051-8242-43EC-A71E-4254396560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46" y="7978"/>
              <a:ext cx="765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" name="Line 64">
              <a:extLst>
                <a:ext uri="{FF2B5EF4-FFF2-40B4-BE49-F238E27FC236}">
                  <a16:creationId xmlns:a16="http://schemas.microsoft.com/office/drawing/2014/main" id="{7EF35584-3004-49B4-90A2-2B37AFF693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07" y="8014"/>
              <a:ext cx="0" cy="73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" name="Text Box 65">
              <a:extLst>
                <a:ext uri="{FF2B5EF4-FFF2-40B4-BE49-F238E27FC236}">
                  <a16:creationId xmlns:a16="http://schemas.microsoft.com/office/drawing/2014/main" id="{38A28D94-EC5C-496B-ADD9-1C1259E439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" y="8885"/>
              <a:ext cx="471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(c)</a:t>
              </a:r>
            </a:p>
          </p:txBody>
        </p:sp>
        <p:sp>
          <p:nvSpPr>
            <p:cNvPr id="118" name="Oval 66">
              <a:extLst>
                <a:ext uri="{FF2B5EF4-FFF2-40B4-BE49-F238E27FC236}">
                  <a16:creationId xmlns:a16="http://schemas.microsoft.com/office/drawing/2014/main" id="{33654C47-621E-40FB-8963-5219BBEF1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0" y="8742"/>
              <a:ext cx="57" cy="5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2998024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119" name="Rectangle 3">
            <a:extLst>
              <a:ext uri="{FF2B5EF4-FFF2-40B4-BE49-F238E27FC236}">
                <a16:creationId xmlns:a16="http://schemas.microsoft.com/office/drawing/2014/main" id="{90480F85-237E-45CD-94E3-232A8FFF6D2B}"/>
              </a:ext>
            </a:extLst>
          </p:cNvPr>
          <p:cNvSpPr txBox="1">
            <a:spLocks noChangeArrowheads="1"/>
          </p:cNvSpPr>
          <p:nvPr/>
        </p:nvSpPr>
        <p:spPr>
          <a:xfrm>
            <a:off x="1467122" y="979215"/>
            <a:ext cx="10724878" cy="43656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设图</a:t>
            </a:r>
            <a:r>
              <a:rPr lang="en-US" altLang="zh-CN" dirty="0"/>
              <a:t>G = &lt;V, E&gt;</a:t>
            </a:r>
            <a:r>
              <a:rPr lang="zh-CN" altLang="en-US" dirty="0"/>
              <a:t>。</a:t>
            </a:r>
          </a:p>
          <a:p>
            <a:pPr marL="457200" indent="-457200">
              <a:lnSpc>
                <a:spcPct val="100000"/>
              </a:lnSpc>
              <a:buClr>
                <a:srgbClr val="800080"/>
              </a:buClr>
              <a:buFont typeface="Wingdings" panose="05000000000000000000" pitchFamily="2" charset="2"/>
              <a:buAutoNum type="arabicPeriod"/>
            </a:pPr>
            <a:r>
              <a:rPr lang="zh-CN" altLang="en-US" dirty="0"/>
              <a:t>设</a:t>
            </a:r>
            <a:r>
              <a:rPr lang="en-US" altLang="zh-CN" dirty="0" err="1"/>
              <a:t>e∈E</a:t>
            </a:r>
            <a:r>
              <a:rPr lang="zh-CN" altLang="en-US" dirty="0"/>
              <a:t>，用</a:t>
            </a:r>
            <a:r>
              <a:rPr lang="en-US" altLang="zh-CN" dirty="0">
                <a:solidFill>
                  <a:srgbClr val="800080"/>
                </a:solidFill>
              </a:rPr>
              <a:t>G-e</a:t>
            </a:r>
            <a:r>
              <a:rPr lang="zh-CN" altLang="en-US" dirty="0"/>
              <a:t>表示从</a:t>
            </a:r>
            <a:r>
              <a:rPr lang="en-US" altLang="zh-CN" dirty="0"/>
              <a:t>G</a:t>
            </a:r>
            <a:r>
              <a:rPr lang="zh-CN" altLang="en-US" dirty="0"/>
              <a:t>中去掉边</a:t>
            </a:r>
            <a:r>
              <a:rPr lang="en-US" altLang="zh-CN" dirty="0"/>
              <a:t>e</a:t>
            </a:r>
            <a:r>
              <a:rPr lang="zh-CN" altLang="en-US" dirty="0"/>
              <a:t>得到的图，称为</a:t>
            </a:r>
            <a:r>
              <a:rPr lang="zh-CN" altLang="en-US" dirty="0">
                <a:solidFill>
                  <a:schemeClr val="accent1"/>
                </a:solidFill>
              </a:rPr>
              <a:t>删除边</a:t>
            </a:r>
            <a:r>
              <a:rPr lang="en-US" altLang="zh-CN" dirty="0">
                <a:solidFill>
                  <a:schemeClr val="accent1"/>
                </a:solidFill>
              </a:rPr>
              <a:t>e</a:t>
            </a:r>
            <a:r>
              <a:rPr lang="zh-CN" altLang="en-US" dirty="0"/>
              <a:t>。又设</a:t>
            </a:r>
            <a:r>
              <a:rPr lang="en-US" altLang="zh-CN" dirty="0"/>
              <a:t>E</a:t>
            </a:r>
            <a:r>
              <a:rPr lang="en-US" altLang="zh-CN" dirty="0">
                <a:sym typeface="Symbol" panose="05050102010706020507" pitchFamily="18" charset="2"/>
              </a:rPr>
              <a:t></a:t>
            </a:r>
            <a:r>
              <a:rPr lang="en-US" altLang="zh-CN" dirty="0"/>
              <a:t>E</a:t>
            </a:r>
            <a:r>
              <a:rPr lang="zh-CN" altLang="en-US" dirty="0"/>
              <a:t>，用</a:t>
            </a:r>
            <a:r>
              <a:rPr lang="en-US" altLang="zh-CN" dirty="0">
                <a:solidFill>
                  <a:srgbClr val="800080"/>
                </a:solidFill>
              </a:rPr>
              <a:t>G-E</a:t>
            </a:r>
            <a:r>
              <a:rPr lang="en-US" altLang="zh-CN" dirty="0">
                <a:solidFill>
                  <a:srgbClr val="800080"/>
                </a:solidFill>
                <a:sym typeface="Symbol" panose="05050102010706020507" pitchFamily="18" charset="2"/>
              </a:rPr>
              <a:t></a:t>
            </a:r>
            <a:r>
              <a:rPr lang="zh-CN" altLang="en-US" dirty="0"/>
              <a:t>表示从</a:t>
            </a:r>
            <a:r>
              <a:rPr lang="en-US" altLang="zh-CN" dirty="0"/>
              <a:t>G</a:t>
            </a:r>
            <a:r>
              <a:rPr lang="zh-CN" altLang="en-US" dirty="0"/>
              <a:t>中删除</a:t>
            </a:r>
            <a:r>
              <a:rPr lang="en-US" altLang="zh-CN" dirty="0"/>
              <a:t>E</a:t>
            </a:r>
            <a:r>
              <a:rPr lang="en-US" altLang="zh-CN" dirty="0">
                <a:sym typeface="Symbol" panose="05050102010706020507" pitchFamily="18" charset="2"/>
              </a:rPr>
              <a:t></a:t>
            </a:r>
            <a:r>
              <a:rPr lang="zh-CN" altLang="en-US" dirty="0"/>
              <a:t>中所有边得到的图，称为</a:t>
            </a:r>
            <a:r>
              <a:rPr lang="zh-CN" altLang="en-US" dirty="0">
                <a:solidFill>
                  <a:schemeClr val="accent1"/>
                </a:solidFill>
              </a:rPr>
              <a:t>删除</a:t>
            </a:r>
            <a:r>
              <a:rPr lang="en-US" altLang="zh-CN" dirty="0">
                <a:solidFill>
                  <a:schemeClr val="accent1"/>
                </a:solidFill>
              </a:rPr>
              <a:t>E</a:t>
            </a:r>
            <a:r>
              <a:rPr lang="en-US" altLang="zh-CN" dirty="0">
                <a:solidFill>
                  <a:schemeClr val="accent1"/>
                </a:solidFill>
                <a:sym typeface="Symbol" panose="05050102010706020507" pitchFamily="18" charset="2"/>
              </a:rPr>
              <a:t></a:t>
            </a:r>
            <a:r>
              <a:rPr lang="zh-CN" altLang="en-US" dirty="0"/>
              <a:t>。</a:t>
            </a:r>
          </a:p>
          <a:p>
            <a:pPr marL="457200" indent="-457200">
              <a:lnSpc>
                <a:spcPct val="100000"/>
              </a:lnSpc>
              <a:buClr>
                <a:srgbClr val="800080"/>
              </a:buClr>
              <a:buFont typeface="Wingdings" panose="05000000000000000000" pitchFamily="2" charset="2"/>
              <a:buAutoNum type="arabicPeriod"/>
            </a:pPr>
            <a:r>
              <a:rPr lang="zh-CN" altLang="en-US" dirty="0"/>
              <a:t>设</a:t>
            </a:r>
            <a:r>
              <a:rPr lang="en-US" altLang="zh-CN" dirty="0" err="1"/>
              <a:t>v∈V</a:t>
            </a:r>
            <a:r>
              <a:rPr lang="zh-CN" altLang="en-US" dirty="0"/>
              <a:t>，用</a:t>
            </a:r>
            <a:r>
              <a:rPr lang="en-US" altLang="zh-CN" dirty="0">
                <a:solidFill>
                  <a:srgbClr val="800080"/>
                </a:solidFill>
              </a:rPr>
              <a:t>G-v</a:t>
            </a:r>
            <a:r>
              <a:rPr lang="zh-CN" altLang="en-US" dirty="0"/>
              <a:t>表示从</a:t>
            </a:r>
            <a:r>
              <a:rPr lang="en-US" altLang="zh-CN" dirty="0"/>
              <a:t>G</a:t>
            </a:r>
            <a:r>
              <a:rPr lang="zh-CN" altLang="en-US" dirty="0"/>
              <a:t>中去掉结点</a:t>
            </a:r>
            <a:r>
              <a:rPr lang="en-US" altLang="zh-CN" dirty="0"/>
              <a:t>v</a:t>
            </a:r>
            <a:r>
              <a:rPr lang="zh-CN" altLang="en-US" dirty="0"/>
              <a:t>及</a:t>
            </a:r>
            <a:r>
              <a:rPr lang="en-US" altLang="zh-CN" dirty="0"/>
              <a:t>v</a:t>
            </a:r>
            <a:r>
              <a:rPr lang="zh-CN" altLang="en-US" dirty="0"/>
              <a:t>关联的所有边得到的图，称为</a:t>
            </a:r>
            <a:r>
              <a:rPr lang="zh-CN" altLang="en-US" dirty="0">
                <a:solidFill>
                  <a:schemeClr val="accent1"/>
                </a:solidFill>
              </a:rPr>
              <a:t>删除结点</a:t>
            </a:r>
            <a:r>
              <a:rPr lang="en-US" altLang="zh-CN" dirty="0">
                <a:solidFill>
                  <a:schemeClr val="accent1"/>
                </a:solidFill>
              </a:rPr>
              <a:t>v</a:t>
            </a:r>
            <a:r>
              <a:rPr lang="zh-CN" altLang="en-US" dirty="0"/>
              <a:t>。又设</a:t>
            </a:r>
            <a:r>
              <a:rPr lang="en-US" altLang="zh-CN" dirty="0"/>
              <a:t>V</a:t>
            </a:r>
            <a:r>
              <a:rPr lang="en-US" altLang="zh-CN" dirty="0">
                <a:sym typeface="Symbol" panose="05050102010706020507" pitchFamily="18" charset="2"/>
              </a:rPr>
              <a:t></a:t>
            </a:r>
            <a:r>
              <a:rPr lang="en-US" altLang="zh-CN" dirty="0"/>
              <a:t>V</a:t>
            </a:r>
            <a:r>
              <a:rPr lang="zh-CN" altLang="en-US" dirty="0"/>
              <a:t>，用</a:t>
            </a:r>
            <a:r>
              <a:rPr lang="en-US" altLang="zh-CN" dirty="0">
                <a:solidFill>
                  <a:srgbClr val="800080"/>
                </a:solidFill>
              </a:rPr>
              <a:t>G-V</a:t>
            </a:r>
            <a:r>
              <a:rPr lang="en-US" altLang="zh-CN" dirty="0">
                <a:solidFill>
                  <a:srgbClr val="800080"/>
                </a:solidFill>
                <a:sym typeface="Symbol" panose="05050102010706020507" pitchFamily="18" charset="2"/>
              </a:rPr>
              <a:t></a:t>
            </a:r>
            <a:r>
              <a:rPr lang="en-US" altLang="zh-CN" dirty="0"/>
              <a:t> </a:t>
            </a:r>
            <a:r>
              <a:rPr lang="zh-CN" altLang="en-US" dirty="0"/>
              <a:t>表示从</a:t>
            </a:r>
            <a:r>
              <a:rPr lang="en-US" altLang="zh-CN" dirty="0"/>
              <a:t>G</a:t>
            </a:r>
            <a:r>
              <a:rPr lang="zh-CN" altLang="en-US" dirty="0"/>
              <a:t>中删除</a:t>
            </a:r>
            <a:r>
              <a:rPr lang="en-US" altLang="zh-CN" dirty="0"/>
              <a:t>V</a:t>
            </a:r>
            <a:r>
              <a:rPr lang="en-US" altLang="zh-CN" dirty="0">
                <a:sym typeface="Symbol" panose="05050102010706020507" pitchFamily="18" charset="2"/>
              </a:rPr>
              <a:t></a:t>
            </a:r>
            <a:r>
              <a:rPr lang="zh-CN" altLang="en-US" dirty="0"/>
              <a:t>中所有结点及关联的所有边得到的图，称为</a:t>
            </a:r>
            <a:r>
              <a:rPr lang="zh-CN" altLang="en-US" dirty="0">
                <a:solidFill>
                  <a:schemeClr val="accent1"/>
                </a:solidFill>
              </a:rPr>
              <a:t>删除</a:t>
            </a:r>
            <a:r>
              <a:rPr lang="en-US" altLang="zh-CN" dirty="0">
                <a:solidFill>
                  <a:schemeClr val="accent1"/>
                </a:solidFill>
              </a:rPr>
              <a:t>V</a:t>
            </a:r>
            <a:r>
              <a:rPr lang="en-US" altLang="zh-CN" dirty="0">
                <a:solidFill>
                  <a:schemeClr val="accent1"/>
                </a:solidFill>
                <a:sym typeface="Symbol" panose="05050102010706020507" pitchFamily="18" charset="2"/>
              </a:rPr>
              <a:t></a:t>
            </a:r>
            <a:r>
              <a:rPr lang="zh-CN" altLang="en-US" dirty="0"/>
              <a:t>。</a:t>
            </a:r>
          </a:p>
        </p:txBody>
      </p:sp>
      <p:sp>
        <p:nvSpPr>
          <p:cNvPr id="120" name="Rectangle 3">
            <a:extLst>
              <a:ext uri="{FF2B5EF4-FFF2-40B4-BE49-F238E27FC236}">
                <a16:creationId xmlns:a16="http://schemas.microsoft.com/office/drawing/2014/main" id="{A5AB2357-3280-45BB-989E-FDB88155CC33}"/>
              </a:ext>
            </a:extLst>
          </p:cNvPr>
          <p:cNvSpPr txBox="1">
            <a:spLocks noChangeArrowheads="1"/>
          </p:cNvSpPr>
          <p:nvPr/>
        </p:nvSpPr>
        <p:spPr>
          <a:xfrm>
            <a:off x="1467122" y="3350623"/>
            <a:ext cx="10611667" cy="48133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00000"/>
              </a:lnSpc>
              <a:spcBef>
                <a:spcPct val="15000"/>
              </a:spcBef>
            </a:pPr>
            <a:endParaRPr lang="zh-CN" altLang="en-US" dirty="0"/>
          </a:p>
          <a:p>
            <a:pPr marL="533400" indent="-533400">
              <a:lnSpc>
                <a:spcPct val="100000"/>
              </a:lnSpc>
              <a:buClr>
                <a:srgbClr val="800080"/>
              </a:buClr>
              <a:buFont typeface="Wingdings" panose="05000000000000000000" pitchFamily="2" charset="2"/>
              <a:buAutoNum type="arabicPeriod" startAt="3"/>
            </a:pPr>
            <a:r>
              <a:rPr lang="zh-CN" altLang="en-US" dirty="0"/>
              <a:t>设</a:t>
            </a:r>
            <a:r>
              <a:rPr lang="en-US" altLang="zh-CN" dirty="0"/>
              <a:t>e = (u, v)∈E</a:t>
            </a:r>
            <a:r>
              <a:rPr lang="zh-CN" altLang="en-US" dirty="0"/>
              <a:t>，用</a:t>
            </a:r>
            <a:r>
              <a:rPr lang="en-US" altLang="zh-CN" dirty="0">
                <a:solidFill>
                  <a:srgbClr val="800080"/>
                </a:solidFill>
              </a:rPr>
              <a:t>G\e</a:t>
            </a:r>
            <a:r>
              <a:rPr lang="zh-CN" altLang="en-US" dirty="0"/>
              <a:t>表示从</a:t>
            </a:r>
            <a:r>
              <a:rPr lang="en-US" altLang="zh-CN" dirty="0"/>
              <a:t>G</a:t>
            </a:r>
            <a:r>
              <a:rPr lang="zh-CN" altLang="en-US" dirty="0"/>
              <a:t>中删除</a:t>
            </a:r>
            <a:r>
              <a:rPr lang="en-US" altLang="zh-CN" dirty="0"/>
              <a:t>e</a:t>
            </a:r>
            <a:r>
              <a:rPr lang="zh-CN" altLang="en-US" dirty="0"/>
              <a:t>，将</a:t>
            </a:r>
            <a:r>
              <a:rPr lang="en-US" altLang="zh-CN" dirty="0"/>
              <a:t>e</a:t>
            </a:r>
            <a:r>
              <a:rPr lang="zh-CN" altLang="en-US" dirty="0"/>
              <a:t>的两个端点</a:t>
            </a:r>
            <a:r>
              <a:rPr lang="en-US" altLang="zh-CN" dirty="0"/>
              <a:t>u, v</a:t>
            </a:r>
            <a:r>
              <a:rPr lang="zh-CN" altLang="en-US" dirty="0"/>
              <a:t>用一个新的结点</a:t>
            </a:r>
            <a:r>
              <a:rPr lang="en-US" altLang="zh-CN" dirty="0"/>
              <a:t>w</a:t>
            </a:r>
            <a:r>
              <a:rPr lang="zh-CN" altLang="en-US" dirty="0"/>
              <a:t>代替，使</a:t>
            </a:r>
            <a:r>
              <a:rPr lang="en-US" altLang="zh-CN" dirty="0"/>
              <a:t>w</a:t>
            </a:r>
            <a:r>
              <a:rPr lang="zh-CN" altLang="en-US" dirty="0"/>
              <a:t>关联除</a:t>
            </a:r>
            <a:r>
              <a:rPr lang="en-US" altLang="zh-CN" dirty="0"/>
              <a:t>e</a:t>
            </a:r>
            <a:r>
              <a:rPr lang="zh-CN" altLang="en-US" dirty="0"/>
              <a:t>外的</a:t>
            </a:r>
            <a:r>
              <a:rPr lang="en-US" altLang="zh-CN" dirty="0"/>
              <a:t>u</a:t>
            </a:r>
            <a:r>
              <a:rPr lang="zh-CN" altLang="en-US" dirty="0"/>
              <a:t>和</a:t>
            </a:r>
            <a:r>
              <a:rPr lang="en-US" altLang="zh-CN" dirty="0"/>
              <a:t>v</a:t>
            </a:r>
            <a:r>
              <a:rPr lang="zh-CN" altLang="en-US" dirty="0"/>
              <a:t>关联的一切边，称为</a:t>
            </a:r>
            <a:r>
              <a:rPr lang="zh-CN" altLang="en-US" dirty="0">
                <a:solidFill>
                  <a:schemeClr val="accent1"/>
                </a:solidFill>
              </a:rPr>
              <a:t>边</a:t>
            </a:r>
            <a:r>
              <a:rPr lang="en-US" altLang="zh-CN" dirty="0">
                <a:solidFill>
                  <a:schemeClr val="accent1"/>
                </a:solidFill>
              </a:rPr>
              <a:t>e</a:t>
            </a:r>
            <a:r>
              <a:rPr lang="zh-CN" altLang="en-US" dirty="0">
                <a:solidFill>
                  <a:schemeClr val="accent1"/>
                </a:solidFill>
              </a:rPr>
              <a:t>的收缩</a:t>
            </a:r>
            <a:r>
              <a:rPr lang="zh-CN" altLang="en-US" dirty="0"/>
              <a:t>。一个图</a:t>
            </a:r>
            <a:r>
              <a:rPr lang="en-US" altLang="zh-CN" dirty="0"/>
              <a:t>G</a:t>
            </a:r>
            <a:r>
              <a:rPr lang="zh-CN" altLang="en-US" dirty="0"/>
              <a:t>可以收缩为图</a:t>
            </a:r>
            <a:r>
              <a:rPr lang="en-US" altLang="zh-CN" dirty="0"/>
              <a:t>H</a:t>
            </a:r>
            <a:r>
              <a:rPr lang="zh-CN" altLang="en-US" dirty="0"/>
              <a:t>，是指</a:t>
            </a:r>
            <a:r>
              <a:rPr lang="en-US" altLang="zh-CN" dirty="0"/>
              <a:t>H</a:t>
            </a:r>
            <a:r>
              <a:rPr lang="zh-CN" altLang="en-US" dirty="0"/>
              <a:t>可以从</a:t>
            </a:r>
            <a:r>
              <a:rPr lang="en-US" altLang="zh-CN" dirty="0"/>
              <a:t>G</a:t>
            </a:r>
            <a:r>
              <a:rPr lang="zh-CN" altLang="en-US" dirty="0"/>
              <a:t>经过若干次边的收缩而得到。</a:t>
            </a:r>
          </a:p>
          <a:p>
            <a:pPr marL="533400" indent="-533400">
              <a:lnSpc>
                <a:spcPct val="100000"/>
              </a:lnSpc>
              <a:buClr>
                <a:srgbClr val="800080"/>
              </a:buClr>
              <a:buFont typeface="Wingdings" panose="05000000000000000000" pitchFamily="2" charset="2"/>
              <a:buAutoNum type="arabicPeriod" startAt="3"/>
            </a:pPr>
            <a:r>
              <a:rPr lang="zh-CN" altLang="en-US" dirty="0"/>
              <a:t>设</a:t>
            </a:r>
            <a:r>
              <a:rPr lang="en-US" altLang="zh-CN" dirty="0"/>
              <a:t>u, </a:t>
            </a:r>
            <a:r>
              <a:rPr lang="en-US" altLang="zh-CN" dirty="0" err="1"/>
              <a:t>v∈V</a:t>
            </a:r>
            <a:r>
              <a:rPr lang="en-US" altLang="zh-CN" dirty="0"/>
              <a:t>(u, v</a:t>
            </a:r>
            <a:r>
              <a:rPr lang="zh-CN" altLang="en-US" dirty="0"/>
              <a:t>可能相邻，也可能不相邻</a:t>
            </a:r>
            <a:r>
              <a:rPr lang="en-US" altLang="zh-CN" dirty="0"/>
              <a:t>)</a:t>
            </a:r>
            <a:r>
              <a:rPr lang="zh-CN" altLang="en-US" dirty="0"/>
              <a:t>，用</a:t>
            </a:r>
            <a:r>
              <a:rPr lang="en-US" altLang="zh-CN" dirty="0">
                <a:solidFill>
                  <a:srgbClr val="800080"/>
                </a:solidFill>
              </a:rPr>
              <a:t>G∪(u, v)</a:t>
            </a:r>
            <a:r>
              <a:rPr lang="zh-CN" altLang="en-US" dirty="0"/>
              <a:t>表示在</a:t>
            </a:r>
            <a:r>
              <a:rPr lang="en-US" altLang="zh-CN" dirty="0"/>
              <a:t>u, v</a:t>
            </a:r>
            <a:r>
              <a:rPr lang="zh-CN" altLang="en-US" dirty="0"/>
              <a:t>之间加一条边</a:t>
            </a:r>
            <a:r>
              <a:rPr lang="en-US" altLang="zh-CN" dirty="0"/>
              <a:t>(u, v)</a:t>
            </a:r>
            <a:r>
              <a:rPr lang="zh-CN" altLang="en-US" dirty="0"/>
              <a:t>，称为</a:t>
            </a:r>
            <a:r>
              <a:rPr lang="zh-CN" altLang="en-US" dirty="0">
                <a:solidFill>
                  <a:schemeClr val="accent1"/>
                </a:solidFill>
              </a:rPr>
              <a:t>加新边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49721467"/>
      </p:ext>
    </p:extLst>
  </p:cSld>
  <p:clrMapOvr>
    <a:masterClrMapping/>
  </p:clrMapOvr>
  <p:transition spd="slow" advTm="0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9A8D503-C866-4F71-942B-858103D773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126222"/>
            <a:ext cx="7620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w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SzPct val="9500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   deg(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1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)=5,deg(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2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)=3,deg(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3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)=3,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   deg(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4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)=2,deg(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5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)=0,deg(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6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)=1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；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   奇结点：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2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3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6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；</a:t>
            </a:r>
            <a:endParaRPr kumimoji="1" lang="en-US" altLang="zh-CN" sz="24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   偶结点：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4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5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；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   悬挂点：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6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；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   悬挂边： 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2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6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) 。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  并且有如下结论： 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   (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  <a:sym typeface="Wingdings" panose="05000000000000000000" pitchFamily="2" charset="2"/>
              </a:rPr>
              <a:t>1)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所有结点的度数之和等于边数的二倍；</a:t>
            </a:r>
            <a:endParaRPr kumimoji="1" lang="zh-CN" altLang="en-US" sz="24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        5+3+3+2+0+1=2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  <a:sym typeface="Symbol" panose="05050102010706020507" pitchFamily="18" charset="2"/>
              </a:rPr>
              <a:t>7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  <a:sym typeface="Symbol" panose="05050102010706020507" pitchFamily="18" charset="2"/>
              </a:rPr>
              <a:t>   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(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  <a:sym typeface="Wingdings" panose="05000000000000000000" pitchFamily="2" charset="2"/>
              </a:rPr>
              <a:t>2)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所有奇结点的度数之和是偶数；</a:t>
            </a:r>
            <a:endParaRPr kumimoji="1" lang="zh-CN" altLang="en-US" sz="24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        5+3+3+1=12 。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   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grpSp>
        <p:nvGrpSpPr>
          <p:cNvPr id="6" name="Group 28">
            <a:extLst>
              <a:ext uri="{FF2B5EF4-FFF2-40B4-BE49-F238E27FC236}">
                <a16:creationId xmlns:a16="http://schemas.microsoft.com/office/drawing/2014/main" id="{22EF4B77-5EB1-42FD-BE13-296FBD802AFB}"/>
              </a:ext>
            </a:extLst>
          </p:cNvPr>
          <p:cNvGrpSpPr>
            <a:grpSpLocks/>
          </p:cNvGrpSpPr>
          <p:nvPr/>
        </p:nvGrpSpPr>
        <p:grpSpPr bwMode="auto">
          <a:xfrm>
            <a:off x="8073967" y="1126222"/>
            <a:ext cx="2828925" cy="2781300"/>
            <a:chOff x="3744" y="816"/>
            <a:chExt cx="1782" cy="1752"/>
          </a:xfrm>
        </p:grpSpPr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CFC81333-1B3B-4ACD-872D-0C74FDFBC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8" y="1104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3317D544-1E77-4DA1-81D8-7A1FA39B5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793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269B376A-1584-49E8-BBC8-5567D1A4A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" y="1799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Oval 8">
              <a:extLst>
                <a:ext uri="{FF2B5EF4-FFF2-40B4-BE49-F238E27FC236}">
                  <a16:creationId xmlns:a16="http://schemas.microsoft.com/office/drawing/2014/main" id="{18276C09-EEFB-477B-990A-66C08907D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4" y="2477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E77A3934-6388-4908-A209-CC99557C4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6" y="1128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948CD7D4-089B-4808-878E-2AE6239CC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2267"/>
              <a:ext cx="91" cy="9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Oval 11">
              <a:extLst>
                <a:ext uri="{FF2B5EF4-FFF2-40B4-BE49-F238E27FC236}">
                  <a16:creationId xmlns:a16="http://schemas.microsoft.com/office/drawing/2014/main" id="{32DB8E92-EC3E-40C4-8E56-9E0C33FF18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08" y="816"/>
              <a:ext cx="340" cy="340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A4547E67-BD3A-4BA0-92A3-E8A3AA4871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186" y="834"/>
              <a:ext cx="340" cy="340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7DBA29-EE01-4D6C-A61A-1E9682B36D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700000">
              <a:off x="4630" y="1118"/>
              <a:ext cx="181" cy="771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Text Box 18">
              <a:extLst>
                <a:ext uri="{FF2B5EF4-FFF2-40B4-BE49-F238E27FC236}">
                  <a16:creationId xmlns:a16="http://schemas.microsoft.com/office/drawing/2014/main" id="{328342E3-1890-46F6-B812-F61D23DBC3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1002"/>
              <a:ext cx="19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altLang="zh-CN" b="0" i="1"/>
                <a:t>v</a:t>
              </a:r>
              <a:r>
                <a:rPr lang="en-US" altLang="zh-CN" b="0" baseline="-25000"/>
                <a:t>1</a:t>
              </a:r>
              <a:endParaRPr lang="en-US" altLang="zh-CN" b="0"/>
            </a:p>
          </p:txBody>
        </p:sp>
        <p:sp>
          <p:nvSpPr>
            <p:cNvPr id="17" name="Text Box 19">
              <a:extLst>
                <a:ext uri="{FF2B5EF4-FFF2-40B4-BE49-F238E27FC236}">
                  <a16:creationId xmlns:a16="http://schemas.microsoft.com/office/drawing/2014/main" id="{CEC4F7DA-0068-4854-80D0-73DD651162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4" y="1714"/>
              <a:ext cx="19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altLang="zh-CN" b="0" i="1"/>
                <a:t>v</a:t>
              </a:r>
              <a:r>
                <a:rPr lang="en-US" altLang="zh-CN" b="0" baseline="-25000"/>
                <a:t>2</a:t>
              </a:r>
              <a:endParaRPr lang="en-US" altLang="zh-CN" b="0"/>
            </a:p>
          </p:txBody>
        </p:sp>
        <p:sp>
          <p:nvSpPr>
            <p:cNvPr id="18" name="Text Box 20">
              <a:extLst>
                <a:ext uri="{FF2B5EF4-FFF2-40B4-BE49-F238E27FC236}">
                  <a16:creationId xmlns:a16="http://schemas.microsoft.com/office/drawing/2014/main" id="{AD65C511-5474-4C5C-A1F3-6F89FF61BD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4" y="1732"/>
              <a:ext cx="19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altLang="zh-CN" b="0" i="1"/>
                <a:t>v</a:t>
              </a:r>
              <a:r>
                <a:rPr lang="en-US" altLang="zh-CN" b="0" baseline="-25000"/>
                <a:t>3</a:t>
              </a:r>
              <a:endParaRPr lang="en-US" altLang="zh-CN" b="0"/>
            </a:p>
          </p:txBody>
        </p:sp>
        <p:sp>
          <p:nvSpPr>
            <p:cNvPr id="19" name="Text Box 21">
              <a:extLst>
                <a:ext uri="{FF2B5EF4-FFF2-40B4-BE49-F238E27FC236}">
                  <a16:creationId xmlns:a16="http://schemas.microsoft.com/office/drawing/2014/main" id="{66EBC714-7B6E-4DD9-80F9-08CB9D437E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68" y="1176"/>
              <a:ext cx="19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altLang="zh-CN" b="0" i="1"/>
                <a:t>v</a:t>
              </a:r>
              <a:r>
                <a:rPr lang="en-US" altLang="zh-CN" b="0" baseline="-25000"/>
                <a:t>4</a:t>
              </a:r>
              <a:endParaRPr lang="en-US" altLang="zh-CN" b="0"/>
            </a:p>
          </p:txBody>
        </p:sp>
        <p:sp>
          <p:nvSpPr>
            <p:cNvPr id="20" name="Text Box 22">
              <a:extLst>
                <a:ext uri="{FF2B5EF4-FFF2-40B4-BE49-F238E27FC236}">
                  <a16:creationId xmlns:a16="http://schemas.microsoft.com/office/drawing/2014/main" id="{731D7EC2-8B65-4A66-9567-11F3B4BC7B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8" y="2022"/>
              <a:ext cx="19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altLang="zh-CN" b="0" i="1"/>
                <a:t>v</a:t>
              </a:r>
              <a:r>
                <a:rPr lang="en-US" altLang="zh-CN" b="0" baseline="-25000"/>
                <a:t>5</a:t>
              </a:r>
              <a:endParaRPr lang="en-US" altLang="zh-CN" b="0"/>
            </a:p>
          </p:txBody>
        </p:sp>
        <p:sp>
          <p:nvSpPr>
            <p:cNvPr id="21" name="Text Box 23">
              <a:extLst>
                <a:ext uri="{FF2B5EF4-FFF2-40B4-BE49-F238E27FC236}">
                  <a16:creationId xmlns:a16="http://schemas.microsoft.com/office/drawing/2014/main" id="{37E8F7C1-4D1F-4479-829B-DB91D81BF1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2200"/>
              <a:ext cx="19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altLang="zh-CN" b="0" i="1"/>
                <a:t>v</a:t>
              </a:r>
              <a:r>
                <a:rPr lang="en-US" altLang="zh-CN" b="0" baseline="-25000"/>
                <a:t>6</a:t>
              </a:r>
              <a:endParaRPr lang="en-US" altLang="zh-CN" b="0"/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A0AAF136-BE81-4A6D-B697-E28719D4D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" y="1191"/>
              <a:ext cx="435" cy="615"/>
            </a:xfrm>
            <a:custGeom>
              <a:avLst/>
              <a:gdLst>
                <a:gd name="T0" fmla="*/ 435 w 435"/>
                <a:gd name="T1" fmla="*/ 0 h 615"/>
                <a:gd name="T2" fmla="*/ 0 w 435"/>
                <a:gd name="T3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35" h="615">
                  <a:moveTo>
                    <a:pt x="435" y="0"/>
                  </a:moveTo>
                  <a:lnTo>
                    <a:pt x="0" y="615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70E70E12-3E3A-4794-8ABB-0368D9DA5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6" y="1857"/>
              <a:ext cx="897" cy="3"/>
            </a:xfrm>
            <a:custGeom>
              <a:avLst/>
              <a:gdLst>
                <a:gd name="T0" fmla="*/ 0 w 897"/>
                <a:gd name="T1" fmla="*/ 3 h 3"/>
                <a:gd name="T2" fmla="*/ 897 w 897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97" h="3">
                  <a:moveTo>
                    <a:pt x="0" y="3"/>
                  </a:moveTo>
                  <a:lnTo>
                    <a:pt x="897" y="0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1CFF91C7-64D2-47CC-AE0F-B0245BA96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3" y="1884"/>
              <a:ext cx="429" cy="606"/>
            </a:xfrm>
            <a:custGeom>
              <a:avLst/>
              <a:gdLst>
                <a:gd name="T0" fmla="*/ 0 w 429"/>
                <a:gd name="T1" fmla="*/ 0 h 606"/>
                <a:gd name="T2" fmla="*/ 429 w 429"/>
                <a:gd name="T3" fmla="*/ 60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29" h="606">
                  <a:moveTo>
                    <a:pt x="0" y="0"/>
                  </a:moveTo>
                  <a:lnTo>
                    <a:pt x="429" y="606"/>
                  </a:ln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62367"/>
      </p:ext>
    </p:extLst>
  </p:cSld>
  <p:clrMapOvr>
    <a:masterClrMapping/>
  </p:clrMapOvr>
  <p:transition spd="slow" advTm="0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D5A8D01C-ACF5-4CF9-8729-F2996EA8D0ED}"/>
              </a:ext>
            </a:extLst>
          </p:cNvPr>
          <p:cNvSpPr txBox="1">
            <a:spLocks noChangeArrowheads="1"/>
          </p:cNvSpPr>
          <p:nvPr/>
        </p:nvSpPr>
        <p:spPr>
          <a:xfrm>
            <a:off x="1371600" y="1143000"/>
            <a:ext cx="7620000" cy="5486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en-US" altLang="zh-CN" sz="2400" dirty="0"/>
          </a:p>
          <a:p>
            <a:pPr>
              <a:buFont typeface="Wingdings" panose="05000000000000000000" pitchFamily="2" charset="2"/>
              <a:buNone/>
            </a:pPr>
            <a:endParaRPr lang="en-US" altLang="zh-CN" sz="1400" dirty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/>
              <a:t>例.</a:t>
            </a:r>
            <a:r>
              <a:rPr lang="zh-CN" altLang="en-US" sz="2400" dirty="0"/>
              <a:t>在右面的有向图中，其中：</a:t>
            </a:r>
            <a:r>
              <a:rPr lang="en-US" altLang="zh-CN" sz="2400" dirty="0"/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dirty="0"/>
              <a:t>               =3,             =4 ,deg(</a:t>
            </a:r>
            <a:r>
              <a:rPr lang="en-US" altLang="zh-CN" sz="2400" i="1" dirty="0"/>
              <a:t>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)=7 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dirty="0"/>
              <a:t>               =2,             =2 ,deg(</a:t>
            </a:r>
            <a:r>
              <a:rPr lang="en-US" altLang="zh-CN" sz="2400" i="1" dirty="0"/>
              <a:t>v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)=4 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dirty="0"/>
              <a:t>               =3,             =1 ,deg(</a:t>
            </a:r>
            <a:r>
              <a:rPr lang="en-US" altLang="zh-CN" sz="2400" i="1" dirty="0"/>
              <a:t>v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)=4 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dirty="0"/>
              <a:t>               =1,             =1 ,deg(</a:t>
            </a:r>
            <a:r>
              <a:rPr lang="en-US" altLang="zh-CN" sz="2400" i="1" dirty="0"/>
              <a:t>v</a:t>
            </a:r>
            <a:r>
              <a:rPr lang="en-US" altLang="zh-CN" sz="2400" baseline="-25000" dirty="0"/>
              <a:t>4</a:t>
            </a:r>
            <a:r>
              <a:rPr lang="en-US" altLang="zh-CN" sz="2400" dirty="0"/>
              <a:t>)=2 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dirty="0"/>
              <a:t>               =0,             =0 ,deg(</a:t>
            </a:r>
            <a:r>
              <a:rPr lang="en-US" altLang="zh-CN" sz="2400" i="1" dirty="0"/>
              <a:t>v</a:t>
            </a:r>
            <a:r>
              <a:rPr lang="en-US" altLang="zh-CN" sz="2400" baseline="-25000" dirty="0"/>
              <a:t>5</a:t>
            </a:r>
            <a:r>
              <a:rPr lang="en-US" altLang="zh-CN" sz="2400" dirty="0"/>
              <a:t>)=0 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dirty="0"/>
              <a:t>               =0,             =1 ,deg(</a:t>
            </a:r>
            <a:r>
              <a:rPr lang="en-US" altLang="zh-CN" sz="2400" i="1" dirty="0"/>
              <a:t>v</a:t>
            </a:r>
            <a:r>
              <a:rPr lang="en-US" altLang="zh-CN" sz="2400" baseline="-25000" dirty="0"/>
              <a:t>6</a:t>
            </a:r>
            <a:r>
              <a:rPr lang="en-US" altLang="zh-CN" sz="2400" dirty="0"/>
              <a:t>)=1</a:t>
            </a:r>
            <a:r>
              <a:rPr lang="zh-CN" altLang="en-US" sz="2400" dirty="0"/>
              <a:t> ；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None/>
            </a:pPr>
            <a:endParaRPr lang="zh-CN" altLang="en-US" sz="2400" dirty="0"/>
          </a:p>
        </p:txBody>
      </p:sp>
      <p:graphicFrame>
        <p:nvGraphicFramePr>
          <p:cNvPr id="22" name="Object 31">
            <a:extLst>
              <a:ext uri="{FF2B5EF4-FFF2-40B4-BE49-F238E27FC236}">
                <a16:creationId xmlns:a16="http://schemas.microsoft.com/office/drawing/2014/main" id="{4F7A662F-A75B-4903-BA4E-599B479323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45337" y="2057400"/>
          <a:ext cx="3086100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MP 图像" r:id="rId4" imgW="3086280" imgH="3276720" progId="Paint.Picture">
                  <p:embed/>
                </p:oleObj>
              </mc:Choice>
              <mc:Fallback>
                <p:oleObj name="BMP 图像" r:id="rId4" imgW="3086280" imgH="3276720" progId="Paint.Picture">
                  <p:embed/>
                  <p:pic>
                    <p:nvPicPr>
                      <p:cNvPr id="22" name="Object 31">
                        <a:extLst>
                          <a:ext uri="{FF2B5EF4-FFF2-40B4-BE49-F238E27FC236}">
                            <a16:creationId xmlns:a16="http://schemas.microsoft.com/office/drawing/2014/main" id="{4F7A662F-A75B-4903-BA4E-599B479323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5337" y="2057400"/>
                        <a:ext cx="3086100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45">
            <a:extLst>
              <a:ext uri="{FF2B5EF4-FFF2-40B4-BE49-F238E27FC236}">
                <a16:creationId xmlns:a16="http://schemas.microsoft.com/office/drawing/2014/main" id="{896C1106-083E-4548-8792-76C623C61E29}"/>
              </a:ext>
            </a:extLst>
          </p:cNvPr>
          <p:cNvGrpSpPr>
            <a:grpSpLocks/>
          </p:cNvGrpSpPr>
          <p:nvPr/>
        </p:nvGrpSpPr>
        <p:grpSpPr bwMode="auto">
          <a:xfrm>
            <a:off x="1717457" y="2317750"/>
            <a:ext cx="2479675" cy="2755900"/>
            <a:chOff x="1039" y="2196"/>
            <a:chExt cx="1562" cy="1736"/>
          </a:xfrm>
        </p:grpSpPr>
        <p:graphicFrame>
          <p:nvGraphicFramePr>
            <p:cNvPr id="24" name="Object 32">
              <a:extLst>
                <a:ext uri="{FF2B5EF4-FFF2-40B4-BE49-F238E27FC236}">
                  <a16:creationId xmlns:a16="http://schemas.microsoft.com/office/drawing/2014/main" id="{7CEC50DB-A9F7-498A-A210-53B9D94415F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60" y="2196"/>
            <a:ext cx="633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95000" imgH="253800" progId="Equation.3">
                    <p:embed/>
                  </p:oleObj>
                </mc:Choice>
                <mc:Fallback>
                  <p:oleObj name="Equation" r:id="rId6" imgW="495000" imgH="253800" progId="Equation.3">
                    <p:embed/>
                    <p:pic>
                      <p:nvPicPr>
                        <p:cNvPr id="24" name="Object 32">
                          <a:extLst>
                            <a:ext uri="{FF2B5EF4-FFF2-40B4-BE49-F238E27FC236}">
                              <a16:creationId xmlns:a16="http://schemas.microsoft.com/office/drawing/2014/main" id="{7CEC50DB-A9F7-498A-A210-53B9D94415F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0" y="2196"/>
                          <a:ext cx="633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33">
              <a:extLst>
                <a:ext uri="{FF2B5EF4-FFF2-40B4-BE49-F238E27FC236}">
                  <a16:creationId xmlns:a16="http://schemas.microsoft.com/office/drawing/2014/main" id="{228C0C5E-D13D-4010-BD44-690937B14C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0" y="2208"/>
            <a:ext cx="633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495000" imgH="253800" progId="Equation.3">
                    <p:embed/>
                  </p:oleObj>
                </mc:Choice>
                <mc:Fallback>
                  <p:oleObj name="Equation" r:id="rId8" imgW="495000" imgH="253800" progId="Equation.3">
                    <p:embed/>
                    <p:pic>
                      <p:nvPicPr>
                        <p:cNvPr id="25" name="Object 33">
                          <a:extLst>
                            <a:ext uri="{FF2B5EF4-FFF2-40B4-BE49-F238E27FC236}">
                              <a16:creationId xmlns:a16="http://schemas.microsoft.com/office/drawing/2014/main" id="{228C0C5E-D13D-4010-BD44-690937B14C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0" y="2208"/>
                          <a:ext cx="633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34">
              <a:extLst>
                <a:ext uri="{FF2B5EF4-FFF2-40B4-BE49-F238E27FC236}">
                  <a16:creationId xmlns:a16="http://schemas.microsoft.com/office/drawing/2014/main" id="{9A08D825-A805-4C6A-9C58-09C196EDA36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6" y="2745"/>
            <a:ext cx="633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495000" imgH="266400" progId="Equation.3">
                    <p:embed/>
                  </p:oleObj>
                </mc:Choice>
                <mc:Fallback>
                  <p:oleObj name="Equation" r:id="rId10" imgW="495000" imgH="266400" progId="Equation.3">
                    <p:embed/>
                    <p:pic>
                      <p:nvPicPr>
                        <p:cNvPr id="26" name="Object 34">
                          <a:extLst>
                            <a:ext uri="{FF2B5EF4-FFF2-40B4-BE49-F238E27FC236}">
                              <a16:creationId xmlns:a16="http://schemas.microsoft.com/office/drawing/2014/main" id="{9A08D825-A805-4C6A-9C58-09C196EDA36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2745"/>
                          <a:ext cx="633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35">
              <a:extLst>
                <a:ext uri="{FF2B5EF4-FFF2-40B4-BE49-F238E27FC236}">
                  <a16:creationId xmlns:a16="http://schemas.microsoft.com/office/drawing/2014/main" id="{CFA5FDBB-818E-47E9-B1A8-8C40284754E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48" y="3041"/>
            <a:ext cx="649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507960" imgH="253800" progId="Equation.3">
                    <p:embed/>
                  </p:oleObj>
                </mc:Choice>
                <mc:Fallback>
                  <p:oleObj name="Equation" r:id="rId12" imgW="507960" imgH="253800" progId="Equation.3">
                    <p:embed/>
                    <p:pic>
                      <p:nvPicPr>
                        <p:cNvPr id="27" name="Object 35">
                          <a:extLst>
                            <a:ext uri="{FF2B5EF4-FFF2-40B4-BE49-F238E27FC236}">
                              <a16:creationId xmlns:a16="http://schemas.microsoft.com/office/drawing/2014/main" id="{CFA5FDBB-818E-47E9-B1A8-8C40284754E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8" y="3041"/>
                          <a:ext cx="649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36">
              <a:extLst>
                <a:ext uri="{FF2B5EF4-FFF2-40B4-BE49-F238E27FC236}">
                  <a16:creationId xmlns:a16="http://schemas.microsoft.com/office/drawing/2014/main" id="{B35D0D31-A1D9-4B6C-AD77-F7EE7F38A45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60" y="3292"/>
            <a:ext cx="633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495000" imgH="266400" progId="Equation.3">
                    <p:embed/>
                  </p:oleObj>
                </mc:Choice>
                <mc:Fallback>
                  <p:oleObj name="Equation" r:id="rId14" imgW="495000" imgH="266400" progId="Equation.3">
                    <p:embed/>
                    <p:pic>
                      <p:nvPicPr>
                        <p:cNvPr id="28" name="Object 36">
                          <a:extLst>
                            <a:ext uri="{FF2B5EF4-FFF2-40B4-BE49-F238E27FC236}">
                              <a16:creationId xmlns:a16="http://schemas.microsoft.com/office/drawing/2014/main" id="{B35D0D31-A1D9-4B6C-AD77-F7EE7F38A45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0" y="3292"/>
                          <a:ext cx="633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37">
              <a:extLst>
                <a:ext uri="{FF2B5EF4-FFF2-40B4-BE49-F238E27FC236}">
                  <a16:creationId xmlns:a16="http://schemas.microsoft.com/office/drawing/2014/main" id="{9768A426-BBFB-4CE2-9E5B-08B49E58685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44" y="3573"/>
            <a:ext cx="633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495000" imgH="266400" progId="Equation.3">
                    <p:embed/>
                  </p:oleObj>
                </mc:Choice>
                <mc:Fallback>
                  <p:oleObj name="Equation" r:id="rId16" imgW="495000" imgH="266400" progId="Equation.3">
                    <p:embed/>
                    <p:pic>
                      <p:nvPicPr>
                        <p:cNvPr id="29" name="Object 37">
                          <a:extLst>
                            <a:ext uri="{FF2B5EF4-FFF2-40B4-BE49-F238E27FC236}">
                              <a16:creationId xmlns:a16="http://schemas.microsoft.com/office/drawing/2014/main" id="{9768A426-BBFB-4CE2-9E5B-08B49E58685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4" y="3573"/>
                          <a:ext cx="633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38">
              <a:extLst>
                <a:ext uri="{FF2B5EF4-FFF2-40B4-BE49-F238E27FC236}">
                  <a16:creationId xmlns:a16="http://schemas.microsoft.com/office/drawing/2014/main" id="{66384F18-F758-48E8-A1F3-AA1709CCF01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39" y="2472"/>
            <a:ext cx="649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507960" imgH="253800" progId="Equation.3">
                    <p:embed/>
                  </p:oleObj>
                </mc:Choice>
                <mc:Fallback>
                  <p:oleObj name="Equation" r:id="rId18" imgW="507960" imgH="253800" progId="Equation.3">
                    <p:embed/>
                    <p:pic>
                      <p:nvPicPr>
                        <p:cNvPr id="30" name="Object 38">
                          <a:extLst>
                            <a:ext uri="{FF2B5EF4-FFF2-40B4-BE49-F238E27FC236}">
                              <a16:creationId xmlns:a16="http://schemas.microsoft.com/office/drawing/2014/main" id="{66384F18-F758-48E8-A1F3-AA1709CCF01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9" y="2472"/>
                          <a:ext cx="649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39">
              <a:extLst>
                <a:ext uri="{FF2B5EF4-FFF2-40B4-BE49-F238E27FC236}">
                  <a16:creationId xmlns:a16="http://schemas.microsoft.com/office/drawing/2014/main" id="{7E1FD670-032E-4E88-A117-99B8071AE55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52" y="2489"/>
            <a:ext cx="649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507960" imgH="253800" progId="Equation.3">
                    <p:embed/>
                  </p:oleObj>
                </mc:Choice>
                <mc:Fallback>
                  <p:oleObj name="Equation" r:id="rId20" imgW="507960" imgH="253800" progId="Equation.3">
                    <p:embed/>
                    <p:pic>
                      <p:nvPicPr>
                        <p:cNvPr id="31" name="Object 39">
                          <a:extLst>
                            <a:ext uri="{FF2B5EF4-FFF2-40B4-BE49-F238E27FC236}">
                              <a16:creationId xmlns:a16="http://schemas.microsoft.com/office/drawing/2014/main" id="{7E1FD670-032E-4E88-A117-99B8071AE55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2" y="2489"/>
                          <a:ext cx="649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40">
              <a:extLst>
                <a:ext uri="{FF2B5EF4-FFF2-40B4-BE49-F238E27FC236}">
                  <a16:creationId xmlns:a16="http://schemas.microsoft.com/office/drawing/2014/main" id="{20E9A57A-6463-4510-A3EF-ECFF64F6CA0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48" y="2757"/>
            <a:ext cx="633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495000" imgH="266400" progId="Equation.3">
                    <p:embed/>
                  </p:oleObj>
                </mc:Choice>
                <mc:Fallback>
                  <p:oleObj name="Equation" r:id="rId22" imgW="495000" imgH="266400" progId="Equation.3">
                    <p:embed/>
                    <p:pic>
                      <p:nvPicPr>
                        <p:cNvPr id="32" name="Object 40">
                          <a:extLst>
                            <a:ext uri="{FF2B5EF4-FFF2-40B4-BE49-F238E27FC236}">
                              <a16:creationId xmlns:a16="http://schemas.microsoft.com/office/drawing/2014/main" id="{20E9A57A-6463-4510-A3EF-ECFF64F6CA0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8" y="2757"/>
                          <a:ext cx="633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41">
              <a:extLst>
                <a:ext uri="{FF2B5EF4-FFF2-40B4-BE49-F238E27FC236}">
                  <a16:creationId xmlns:a16="http://schemas.microsoft.com/office/drawing/2014/main" id="{40E4796A-EDBC-48C4-BE14-7CA6F6E9508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40" y="3041"/>
            <a:ext cx="649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4" imgW="507960" imgH="253800" progId="Equation.3">
                    <p:embed/>
                  </p:oleObj>
                </mc:Choice>
                <mc:Fallback>
                  <p:oleObj name="Equation" r:id="rId24" imgW="507960" imgH="253800" progId="Equation.3">
                    <p:embed/>
                    <p:pic>
                      <p:nvPicPr>
                        <p:cNvPr id="33" name="Object 41">
                          <a:extLst>
                            <a:ext uri="{FF2B5EF4-FFF2-40B4-BE49-F238E27FC236}">
                              <a16:creationId xmlns:a16="http://schemas.microsoft.com/office/drawing/2014/main" id="{40E4796A-EDBC-48C4-BE14-7CA6F6E9508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0" y="3041"/>
                          <a:ext cx="649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42">
              <a:extLst>
                <a:ext uri="{FF2B5EF4-FFF2-40B4-BE49-F238E27FC236}">
                  <a16:creationId xmlns:a16="http://schemas.microsoft.com/office/drawing/2014/main" id="{CE7C4A40-92A1-4605-838A-4C1B795302B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48" y="3309"/>
            <a:ext cx="633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6" imgW="495000" imgH="266400" progId="Equation.3">
                    <p:embed/>
                  </p:oleObj>
                </mc:Choice>
                <mc:Fallback>
                  <p:oleObj name="Equation" r:id="rId26" imgW="495000" imgH="266400" progId="Equation.3">
                    <p:embed/>
                    <p:pic>
                      <p:nvPicPr>
                        <p:cNvPr id="34" name="Object 42">
                          <a:extLst>
                            <a:ext uri="{FF2B5EF4-FFF2-40B4-BE49-F238E27FC236}">
                              <a16:creationId xmlns:a16="http://schemas.microsoft.com/office/drawing/2014/main" id="{CE7C4A40-92A1-4605-838A-4C1B795302B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8" y="3309"/>
                          <a:ext cx="633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43">
              <a:extLst>
                <a:ext uri="{FF2B5EF4-FFF2-40B4-BE49-F238E27FC236}">
                  <a16:creationId xmlns:a16="http://schemas.microsoft.com/office/drawing/2014/main" id="{954A0496-CF2D-4BEF-96F8-01B5A2AB94E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0" y="3597"/>
            <a:ext cx="633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8" imgW="495000" imgH="266400" progId="Equation.3">
                    <p:embed/>
                  </p:oleObj>
                </mc:Choice>
                <mc:Fallback>
                  <p:oleObj name="Equation" r:id="rId28" imgW="495000" imgH="266400" progId="Equation.3">
                    <p:embed/>
                    <p:pic>
                      <p:nvPicPr>
                        <p:cNvPr id="35" name="Object 43">
                          <a:extLst>
                            <a:ext uri="{FF2B5EF4-FFF2-40B4-BE49-F238E27FC236}">
                              <a16:creationId xmlns:a16="http://schemas.microsoft.com/office/drawing/2014/main" id="{954A0496-CF2D-4BEF-96F8-01B5A2AB94E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0" y="3597"/>
                          <a:ext cx="633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92772291"/>
      </p:ext>
    </p:extLst>
  </p:cSld>
  <p:clrMapOvr>
    <a:masterClrMapping/>
  </p:clrMapOvr>
  <p:transition spd="slow" advTm="0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DE122A7-DDE1-48E6-9144-EC49D81071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3780" y="1075189"/>
            <a:ext cx="7620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w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SzPct val="9500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   奇结点：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6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；</a:t>
            </a:r>
            <a:endParaRPr kumimoji="1" lang="en-US" altLang="zh-CN" sz="24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 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偶结点：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2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3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4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5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；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   悬挂点：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6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；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   悬挂边： 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2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6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) 。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  并且有如下结论：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   (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  <a:sym typeface="Wingdings" panose="05000000000000000000" pitchFamily="2" charset="2"/>
              </a:rPr>
              <a:t>1)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所有结点的度数之和等于边数的二倍；</a:t>
            </a:r>
            <a:endParaRPr kumimoji="1" lang="zh-CN" altLang="en-US" sz="24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        7+4+4+2+0+1=2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  <a:sym typeface="Symbol" panose="05050102010706020507" pitchFamily="18" charset="2"/>
              </a:rPr>
              <a:t>9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  <a:sym typeface="Symbol" panose="05050102010706020507" pitchFamily="18" charset="2"/>
              </a:rPr>
              <a:t>   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(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  <a:sym typeface="Wingdings" panose="05000000000000000000" pitchFamily="2" charset="2"/>
              </a:rPr>
              <a:t>2)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所有结点的进度之和等于出度之和等于边数；</a:t>
            </a:r>
            <a:endParaRPr kumimoji="1" lang="zh-CN" altLang="en-US" sz="24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        4+2+1+1+0+1=3+2+3+1+0+0=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  <a:sym typeface="Symbol" panose="05050102010706020507" pitchFamily="18" charset="2"/>
              </a:rPr>
              <a:t>9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   (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  <a:sym typeface="Wingdings" panose="05000000000000000000" pitchFamily="2" charset="2"/>
              </a:rPr>
              <a:t>3)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所有奇结点的度数之和是偶数；</a:t>
            </a:r>
            <a:endParaRPr kumimoji="1" lang="zh-CN" altLang="en-US" sz="24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        7+1=8 。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graphicFrame>
        <p:nvGraphicFramePr>
          <p:cNvPr id="6" name="Object 31">
            <a:extLst>
              <a:ext uri="{FF2B5EF4-FFF2-40B4-BE49-F238E27FC236}">
                <a16:creationId xmlns:a16="http://schemas.microsoft.com/office/drawing/2014/main" id="{4F7A662F-A75B-4903-BA4E-599B479323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67061" y="993371"/>
          <a:ext cx="3086100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MP 图像" r:id="rId4" imgW="3086280" imgH="3276720" progId="Paint.Picture">
                  <p:embed/>
                </p:oleObj>
              </mc:Choice>
              <mc:Fallback>
                <p:oleObj name="BMP 图像" r:id="rId4" imgW="3086280" imgH="3276720" progId="Paint.Picture">
                  <p:embed/>
                  <p:pic>
                    <p:nvPicPr>
                      <p:cNvPr id="6" name="Object 31">
                        <a:extLst>
                          <a:ext uri="{FF2B5EF4-FFF2-40B4-BE49-F238E27FC236}">
                            <a16:creationId xmlns:a16="http://schemas.microsoft.com/office/drawing/2014/main" id="{4F7A662F-A75B-4903-BA4E-599B479323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7061" y="993371"/>
                        <a:ext cx="3086100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3193974"/>
      </p:ext>
    </p:extLst>
  </p:cSld>
  <p:clrMapOvr>
    <a:masterClrMapping/>
  </p:clrMapOvr>
  <p:transition spd="slow" advTm="0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4450" y="134506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D3A2893A-4426-4965-9C6C-FCDF4801A7B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49871" y="690228"/>
            <a:ext cx="4176712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" name="Rectangle 32">
            <a:extLst>
              <a:ext uri="{FF2B5EF4-FFF2-40B4-BE49-F238E27FC236}">
                <a16:creationId xmlns:a16="http://schemas.microsoft.com/office/drawing/2014/main" id="{6E072D4B-D601-4CE3-BA81-8E3640B4E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0858" y="791828"/>
            <a:ext cx="4321175" cy="220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Font typeface="Symbol" panose="05050102010706020507" pitchFamily="18" charset="2"/>
              <a:defRPr kumimoji="1" sz="2800" b="1">
                <a:solidFill>
                  <a:srgbClr val="003399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sz="24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2pPr>
            <a:lvl3pPr marL="11430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20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3pPr>
            <a:lvl4pPr marL="16002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4pPr>
            <a:lvl5pPr marL="20574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5pPr>
            <a:lvl6pPr marL="25146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6pPr>
            <a:lvl7pPr marL="29718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7pPr>
            <a:lvl8pPr marL="34290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8pPr>
            <a:lvl9pPr marL="38862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9pPr>
          </a:lstStyle>
          <a:p>
            <a:pPr fontAlgn="base">
              <a:spcAft>
                <a:spcPct val="0"/>
              </a:spcAft>
              <a:buClr>
                <a:srgbClr val="6600FF"/>
              </a:buClr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边数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=?</a:t>
            </a:r>
          </a:p>
          <a:p>
            <a:pPr fontAlgn="base">
              <a:spcAft>
                <a:spcPct val="0"/>
              </a:spcAft>
              <a:buClr>
                <a:srgbClr val="6600FF"/>
              </a:buClr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结点度的总和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=?</a:t>
            </a:r>
          </a:p>
        </p:txBody>
      </p:sp>
      <p:grpSp>
        <p:nvGrpSpPr>
          <p:cNvPr id="62" name="Group 64">
            <a:extLst>
              <a:ext uri="{FF2B5EF4-FFF2-40B4-BE49-F238E27FC236}">
                <a16:creationId xmlns:a16="http://schemas.microsoft.com/office/drawing/2014/main" id="{539060F9-68B0-4FDC-826B-57EF96CDF56D}"/>
              </a:ext>
            </a:extLst>
          </p:cNvPr>
          <p:cNvGrpSpPr>
            <a:grpSpLocks/>
          </p:cNvGrpSpPr>
          <p:nvPr/>
        </p:nvGrpSpPr>
        <p:grpSpPr bwMode="auto">
          <a:xfrm>
            <a:off x="6389658" y="4217100"/>
            <a:ext cx="3606800" cy="2160587"/>
            <a:chOff x="1927" y="1059"/>
            <a:chExt cx="1625" cy="998"/>
          </a:xfrm>
        </p:grpSpPr>
        <p:sp>
          <p:nvSpPr>
            <p:cNvPr id="63" name="Oval 35">
              <a:extLst>
                <a:ext uri="{FF2B5EF4-FFF2-40B4-BE49-F238E27FC236}">
                  <a16:creationId xmlns:a16="http://schemas.microsoft.com/office/drawing/2014/main" id="{8586DABF-1B3C-4AC2-A9FE-8650C2456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944"/>
              <a:ext cx="91" cy="91"/>
            </a:xfrm>
            <a:prstGeom prst="ellipse">
              <a:avLst/>
            </a:prstGeom>
            <a:solidFill>
              <a:srgbClr val="99336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" name="Line 36">
              <a:extLst>
                <a:ext uri="{FF2B5EF4-FFF2-40B4-BE49-F238E27FC236}">
                  <a16:creationId xmlns:a16="http://schemas.microsoft.com/office/drawing/2014/main" id="{E327DB35-EF65-496F-A1A6-F6AA170685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1645"/>
              <a:ext cx="96" cy="3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5" name="Oval 43">
              <a:extLst>
                <a:ext uri="{FF2B5EF4-FFF2-40B4-BE49-F238E27FC236}">
                  <a16:creationId xmlns:a16="http://schemas.microsoft.com/office/drawing/2014/main" id="{859B8B2C-2933-4FB4-AE05-A25A5003D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8" y="1286"/>
              <a:ext cx="91" cy="91"/>
            </a:xfrm>
            <a:prstGeom prst="ellipse">
              <a:avLst/>
            </a:prstGeom>
            <a:solidFill>
              <a:srgbClr val="99336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" name="Oval 44">
              <a:extLst>
                <a:ext uri="{FF2B5EF4-FFF2-40B4-BE49-F238E27FC236}">
                  <a16:creationId xmlns:a16="http://schemas.microsoft.com/office/drawing/2014/main" id="{4A56523C-3135-408A-9CFF-C55A93C82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0" y="1059"/>
              <a:ext cx="91" cy="91"/>
            </a:xfrm>
            <a:prstGeom prst="ellipse">
              <a:avLst/>
            </a:prstGeom>
            <a:solidFill>
              <a:srgbClr val="99336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" name="Oval 45">
              <a:extLst>
                <a:ext uri="{FF2B5EF4-FFF2-40B4-BE49-F238E27FC236}">
                  <a16:creationId xmlns:a16="http://schemas.microsoft.com/office/drawing/2014/main" id="{151685ED-6205-41FE-95D4-6519ECEE6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1422"/>
              <a:ext cx="91" cy="91"/>
            </a:xfrm>
            <a:prstGeom prst="ellipse">
              <a:avLst/>
            </a:prstGeom>
            <a:solidFill>
              <a:srgbClr val="99336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" name="Oval 46">
              <a:extLst>
                <a:ext uri="{FF2B5EF4-FFF2-40B4-BE49-F238E27FC236}">
                  <a16:creationId xmlns:a16="http://schemas.microsoft.com/office/drawing/2014/main" id="{EF82E22B-0F15-4ECE-88AB-6C8C67E49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1966"/>
              <a:ext cx="91" cy="91"/>
            </a:xfrm>
            <a:prstGeom prst="ellipse">
              <a:avLst/>
            </a:prstGeom>
            <a:solidFill>
              <a:srgbClr val="99336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" name="Oval 47">
              <a:extLst>
                <a:ext uri="{FF2B5EF4-FFF2-40B4-BE49-F238E27FC236}">
                  <a16:creationId xmlns:a16="http://schemas.microsoft.com/office/drawing/2014/main" id="{DE53FE33-B091-4045-8BD1-6EC7F7C86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" y="1558"/>
              <a:ext cx="91" cy="91"/>
            </a:xfrm>
            <a:prstGeom prst="ellipse">
              <a:avLst/>
            </a:prstGeom>
            <a:solidFill>
              <a:srgbClr val="99336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" name="Line 48">
              <a:extLst>
                <a:ext uri="{FF2B5EF4-FFF2-40B4-BE49-F238E27FC236}">
                  <a16:creationId xmlns:a16="http://schemas.microsoft.com/office/drawing/2014/main" id="{F2FDED74-BADD-49D0-BF43-884E2E5CB8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9" y="1104"/>
              <a:ext cx="862" cy="20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Line 49">
              <a:extLst>
                <a:ext uri="{FF2B5EF4-FFF2-40B4-BE49-F238E27FC236}">
                  <a16:creationId xmlns:a16="http://schemas.microsoft.com/office/drawing/2014/main" id="{8BDB0764-D352-4482-86CB-09D999C4B3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3" y="1376"/>
              <a:ext cx="408" cy="6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Line 50">
              <a:extLst>
                <a:ext uri="{FF2B5EF4-FFF2-40B4-BE49-F238E27FC236}">
                  <a16:creationId xmlns:a16="http://schemas.microsoft.com/office/drawing/2014/main" id="{413AB375-1278-46EF-848A-6AC27C8449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6" y="1104"/>
              <a:ext cx="363" cy="49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Text Box 53">
              <a:extLst>
                <a:ext uri="{FF2B5EF4-FFF2-40B4-BE49-F238E27FC236}">
                  <a16:creationId xmlns:a16="http://schemas.microsoft.com/office/drawing/2014/main" id="{E02DF47B-0515-4A95-9652-472336396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" y="1336"/>
              <a:ext cx="83" cy="1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E4A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endParaRPr lang="zh-CN" altLang="zh-CN" sz="18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4" name="Text Box 54">
              <a:extLst>
                <a:ext uri="{FF2B5EF4-FFF2-40B4-BE49-F238E27FC236}">
                  <a16:creationId xmlns:a16="http://schemas.microsoft.com/office/drawing/2014/main" id="{C78352BF-9F72-4234-A083-66CAB17D60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9" y="1525"/>
              <a:ext cx="83" cy="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E4A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endParaRPr lang="zh-CN" altLang="zh-CN" sz="18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5" name="Freeform 56">
              <a:extLst>
                <a:ext uri="{FF2B5EF4-FFF2-40B4-BE49-F238E27FC236}">
                  <a16:creationId xmlns:a16="http://schemas.microsoft.com/office/drawing/2014/main" id="{993951E5-FD76-4CE2-8FD1-0D9266FA0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" y="1104"/>
              <a:ext cx="590" cy="907"/>
            </a:xfrm>
            <a:custGeom>
              <a:avLst/>
              <a:gdLst>
                <a:gd name="T0" fmla="*/ 590 w 590"/>
                <a:gd name="T1" fmla="*/ 0 h 907"/>
                <a:gd name="T2" fmla="*/ 499 w 590"/>
                <a:gd name="T3" fmla="*/ 499 h 907"/>
                <a:gd name="T4" fmla="*/ 318 w 590"/>
                <a:gd name="T5" fmla="*/ 771 h 907"/>
                <a:gd name="T6" fmla="*/ 0 w 590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0" h="907">
                  <a:moveTo>
                    <a:pt x="590" y="0"/>
                  </a:moveTo>
                  <a:cubicBezTo>
                    <a:pt x="567" y="185"/>
                    <a:pt x="544" y="371"/>
                    <a:pt x="499" y="499"/>
                  </a:cubicBezTo>
                  <a:cubicBezTo>
                    <a:pt x="454" y="627"/>
                    <a:pt x="401" y="703"/>
                    <a:pt x="318" y="771"/>
                  </a:cubicBezTo>
                  <a:cubicBezTo>
                    <a:pt x="235" y="839"/>
                    <a:pt x="53" y="884"/>
                    <a:pt x="0" y="907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E4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Freeform 57">
              <a:extLst>
                <a:ext uri="{FF2B5EF4-FFF2-40B4-BE49-F238E27FC236}">
                  <a16:creationId xmlns:a16="http://schemas.microsoft.com/office/drawing/2014/main" id="{132999A9-2D88-4E3B-877A-9EC06AD5B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" y="1104"/>
              <a:ext cx="499" cy="862"/>
            </a:xfrm>
            <a:custGeom>
              <a:avLst/>
              <a:gdLst>
                <a:gd name="T0" fmla="*/ 499 w 499"/>
                <a:gd name="T1" fmla="*/ 0 h 862"/>
                <a:gd name="T2" fmla="*/ 273 w 499"/>
                <a:gd name="T3" fmla="*/ 182 h 862"/>
                <a:gd name="T4" fmla="*/ 137 w 499"/>
                <a:gd name="T5" fmla="*/ 363 h 862"/>
                <a:gd name="T6" fmla="*/ 46 w 499"/>
                <a:gd name="T7" fmla="*/ 590 h 862"/>
                <a:gd name="T8" fmla="*/ 0 w 499"/>
                <a:gd name="T9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862">
                  <a:moveTo>
                    <a:pt x="499" y="0"/>
                  </a:moveTo>
                  <a:cubicBezTo>
                    <a:pt x="416" y="60"/>
                    <a:pt x="333" y="121"/>
                    <a:pt x="273" y="182"/>
                  </a:cubicBezTo>
                  <a:cubicBezTo>
                    <a:pt x="213" y="243"/>
                    <a:pt x="175" y="295"/>
                    <a:pt x="137" y="363"/>
                  </a:cubicBezTo>
                  <a:cubicBezTo>
                    <a:pt x="99" y="431"/>
                    <a:pt x="69" y="507"/>
                    <a:pt x="46" y="590"/>
                  </a:cubicBezTo>
                  <a:cubicBezTo>
                    <a:pt x="23" y="673"/>
                    <a:pt x="8" y="817"/>
                    <a:pt x="0" y="862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E4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Text Box 59">
              <a:extLst>
                <a:ext uri="{FF2B5EF4-FFF2-40B4-BE49-F238E27FC236}">
                  <a16:creationId xmlns:a16="http://schemas.microsoft.com/office/drawing/2014/main" id="{D55B2018-9762-4FC9-AC5E-074EE964C3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" y="1562"/>
              <a:ext cx="83" cy="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E4A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endParaRPr lang="zh-CN" altLang="zh-CN" sz="18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8" name="Text Box 60">
              <a:extLst>
                <a:ext uri="{FF2B5EF4-FFF2-40B4-BE49-F238E27FC236}">
                  <a16:creationId xmlns:a16="http://schemas.microsoft.com/office/drawing/2014/main" id="{31DD81B8-4E67-460E-BF13-ED1898C3BC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4" y="1699"/>
              <a:ext cx="83" cy="1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E4A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endParaRPr lang="zh-CN" altLang="zh-CN" sz="18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9" name="Text Box 61">
              <a:extLst>
                <a:ext uri="{FF2B5EF4-FFF2-40B4-BE49-F238E27FC236}">
                  <a16:creationId xmlns:a16="http://schemas.microsoft.com/office/drawing/2014/main" id="{34CD5B94-3E14-4484-A2DB-2851785A2B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1200"/>
              <a:ext cx="83" cy="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E4A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endParaRPr lang="zh-CN" altLang="zh-CN" sz="18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0" name="Text Box 62">
              <a:extLst>
                <a:ext uri="{FF2B5EF4-FFF2-40B4-BE49-F238E27FC236}">
                  <a16:creationId xmlns:a16="http://schemas.microsoft.com/office/drawing/2014/main" id="{9B5E4343-66BD-4D3C-8167-F9C805EB40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1381"/>
              <a:ext cx="83" cy="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E4A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endParaRPr lang="zh-CN" altLang="zh-CN" sz="18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81" name="AutoShape 63">
              <a:extLst>
                <a:ext uri="{FF2B5EF4-FFF2-40B4-BE49-F238E27FC236}">
                  <a16:creationId xmlns:a16="http://schemas.microsoft.com/office/drawing/2014/main" id="{C240DB4E-8139-4204-B95C-CD346F5B156A}"/>
                </a:ext>
              </a:extLst>
            </p:cNvPr>
            <p:cNvCxnSpPr>
              <a:cxnSpLocks noChangeShapeType="1"/>
              <a:stCxn id="65" idx="0"/>
              <a:endCxn id="65" idx="3"/>
            </p:cNvCxnSpPr>
            <p:nvPr/>
          </p:nvCxnSpPr>
          <p:spPr bwMode="auto">
            <a:xfrm rot="16200000" flipH="1" flipV="1">
              <a:off x="2009" y="1308"/>
              <a:ext cx="78" cy="33"/>
            </a:xfrm>
            <a:prstGeom prst="curvedConnector5">
              <a:avLst>
                <a:gd name="adj1" fmla="val -261542"/>
                <a:gd name="adj2" fmla="val 939394"/>
                <a:gd name="adj3" fmla="val 225639"/>
              </a:avLst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82" name="Rectangle 65">
            <a:extLst>
              <a:ext uri="{FF2B5EF4-FFF2-40B4-BE49-F238E27FC236}">
                <a16:creationId xmlns:a16="http://schemas.microsoft.com/office/drawing/2014/main" id="{E1B012B9-3129-4824-847B-06A396A36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808" y="4072637"/>
            <a:ext cx="7489825" cy="237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Font typeface="Symbol" panose="05050102010706020507" pitchFamily="18" charset="2"/>
              <a:defRPr kumimoji="1" sz="2800" b="1">
                <a:solidFill>
                  <a:srgbClr val="003399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sz="24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2pPr>
            <a:lvl3pPr marL="11430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20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3pPr>
            <a:lvl4pPr marL="16002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4pPr>
            <a:lvl5pPr marL="20574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5pPr>
            <a:lvl6pPr marL="25146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6pPr>
            <a:lvl7pPr marL="29718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7pPr>
            <a:lvl8pPr marL="34290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8pPr>
            <a:lvl9pPr marL="38862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 sz="1000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所有结点出度之和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？</a:t>
            </a:r>
          </a:p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所有结点入度之和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？</a:t>
            </a:r>
            <a:endParaRPr lang="zh-CN" altLang="en-US" dirty="0">
              <a:solidFill>
                <a:srgbClr val="990000"/>
              </a:solidFill>
              <a:latin typeface="宋体" panose="02010600030101010101" pitchFamily="2" charset="-122"/>
            </a:endParaRPr>
          </a:p>
        </p:txBody>
      </p:sp>
      <p:grpSp>
        <p:nvGrpSpPr>
          <p:cNvPr id="83" name="Group 3">
            <a:extLst>
              <a:ext uri="{FF2B5EF4-FFF2-40B4-BE49-F238E27FC236}">
                <a16:creationId xmlns:a16="http://schemas.microsoft.com/office/drawing/2014/main" id="{226F00C0-5E95-4E54-ACDD-9A5B7665EF30}"/>
              </a:ext>
            </a:extLst>
          </p:cNvPr>
          <p:cNvGrpSpPr>
            <a:grpSpLocks/>
          </p:cNvGrpSpPr>
          <p:nvPr/>
        </p:nvGrpSpPr>
        <p:grpSpPr bwMode="auto">
          <a:xfrm>
            <a:off x="6818294" y="855942"/>
            <a:ext cx="4176712" cy="3240088"/>
            <a:chOff x="4333" y="11112"/>
            <a:chExt cx="3240" cy="2652"/>
          </a:xfrm>
        </p:grpSpPr>
        <p:sp>
          <p:nvSpPr>
            <p:cNvPr id="84" name="AutoShape 4">
              <a:extLst>
                <a:ext uri="{FF2B5EF4-FFF2-40B4-BE49-F238E27FC236}">
                  <a16:creationId xmlns:a16="http://schemas.microsoft.com/office/drawing/2014/main" id="{AE9CC9E2-2224-44E0-ABA9-A19F7E9BCC9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333" y="11112"/>
              <a:ext cx="3240" cy="2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Line 5">
              <a:extLst>
                <a:ext uri="{FF2B5EF4-FFF2-40B4-BE49-F238E27FC236}">
                  <a16:creationId xmlns:a16="http://schemas.microsoft.com/office/drawing/2014/main" id="{D3537F9D-BF71-4D72-B787-F6B1A3E688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4" y="11496"/>
              <a:ext cx="1009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86" name="AutoShape 6">
              <a:extLst>
                <a:ext uri="{FF2B5EF4-FFF2-40B4-BE49-F238E27FC236}">
                  <a16:creationId xmlns:a16="http://schemas.microsoft.com/office/drawing/2014/main" id="{9FCD2FEA-8849-45DE-9B84-5CB203FB8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" y="11424"/>
              <a:ext cx="92" cy="91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87" name="Line 7">
              <a:extLst>
                <a:ext uri="{FF2B5EF4-FFF2-40B4-BE49-F238E27FC236}">
                  <a16:creationId xmlns:a16="http://schemas.microsoft.com/office/drawing/2014/main" id="{0C060C8C-28D1-4F85-93CA-C804EE5F40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53" y="11484"/>
              <a:ext cx="912" cy="4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8" name="Text Box 8">
              <a:extLst>
                <a:ext uri="{FF2B5EF4-FFF2-40B4-BE49-F238E27FC236}">
                  <a16:creationId xmlns:a16="http://schemas.microsoft.com/office/drawing/2014/main" id="{039BD5E3-6D28-4E91-A92D-F30818B9EB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13" y="12360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6</a:t>
              </a:r>
            </a:p>
          </p:txBody>
        </p:sp>
        <p:sp>
          <p:nvSpPr>
            <p:cNvPr id="89" name="Text Box 9">
              <a:extLst>
                <a:ext uri="{FF2B5EF4-FFF2-40B4-BE49-F238E27FC236}">
                  <a16:creationId xmlns:a16="http://schemas.microsoft.com/office/drawing/2014/main" id="{CC7C0E14-5438-43F8-BC81-CB374642F9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73" y="12984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5</a:t>
              </a:r>
            </a:p>
          </p:txBody>
        </p:sp>
        <p:sp>
          <p:nvSpPr>
            <p:cNvPr id="90" name="Text Box 10">
              <a:extLst>
                <a:ext uri="{FF2B5EF4-FFF2-40B4-BE49-F238E27FC236}">
                  <a16:creationId xmlns:a16="http://schemas.microsoft.com/office/drawing/2014/main" id="{E35E9E67-4482-41E9-80B7-1BB04BB5ED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3" y="13296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4</a:t>
              </a:r>
            </a:p>
          </p:txBody>
        </p:sp>
        <p:sp>
          <p:nvSpPr>
            <p:cNvPr id="91" name="Text Box 11">
              <a:extLst>
                <a:ext uri="{FF2B5EF4-FFF2-40B4-BE49-F238E27FC236}">
                  <a16:creationId xmlns:a16="http://schemas.microsoft.com/office/drawing/2014/main" id="{DB9B0841-77E4-42F9-9468-C5C97549F7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3" y="11736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2</a:t>
              </a:r>
            </a:p>
          </p:txBody>
        </p:sp>
        <p:sp>
          <p:nvSpPr>
            <p:cNvPr id="92" name="Text Box 12">
              <a:extLst>
                <a:ext uri="{FF2B5EF4-FFF2-40B4-BE49-F238E27FC236}">
                  <a16:creationId xmlns:a16="http://schemas.microsoft.com/office/drawing/2014/main" id="{A62A334F-3259-458E-8DEB-9865C2C8BE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3" y="12864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3</a:t>
              </a:r>
            </a:p>
          </p:txBody>
        </p:sp>
        <p:sp>
          <p:nvSpPr>
            <p:cNvPr id="93" name="Line 13">
              <a:extLst>
                <a:ext uri="{FF2B5EF4-FFF2-40B4-BE49-F238E27FC236}">
                  <a16:creationId xmlns:a16="http://schemas.microsoft.com/office/drawing/2014/main" id="{FF3151D6-B0E0-4A7B-92D0-0BA081DFB0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89" y="11508"/>
              <a:ext cx="900" cy="140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94" name="Line 14">
              <a:extLst>
                <a:ext uri="{FF2B5EF4-FFF2-40B4-BE49-F238E27FC236}">
                  <a16:creationId xmlns:a16="http://schemas.microsoft.com/office/drawing/2014/main" id="{BE054120-D00B-43E0-AC08-E699FECC20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2" y="11887"/>
              <a:ext cx="1534" cy="10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95" name="Line 15">
              <a:extLst>
                <a:ext uri="{FF2B5EF4-FFF2-40B4-BE49-F238E27FC236}">
                  <a16:creationId xmlns:a16="http://schemas.microsoft.com/office/drawing/2014/main" id="{8BBFAEE8-9BEA-437E-B75F-0FD8FF73D1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3" y="12922"/>
              <a:ext cx="1080" cy="37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96" name="Line 16">
              <a:extLst>
                <a:ext uri="{FF2B5EF4-FFF2-40B4-BE49-F238E27FC236}">
                  <a16:creationId xmlns:a16="http://schemas.microsoft.com/office/drawing/2014/main" id="{A48E3E36-4E1D-4C73-9101-5162037CAD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3" y="12912"/>
              <a:ext cx="1620" cy="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97" name="AutoShape 17">
              <a:extLst>
                <a:ext uri="{FF2B5EF4-FFF2-40B4-BE49-F238E27FC236}">
                  <a16:creationId xmlns:a16="http://schemas.microsoft.com/office/drawing/2014/main" id="{8192230A-2CDC-4808-B1E8-2978C5C35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1" y="12876"/>
              <a:ext cx="91" cy="9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98" name="Line 18">
              <a:extLst>
                <a:ext uri="{FF2B5EF4-FFF2-40B4-BE49-F238E27FC236}">
                  <a16:creationId xmlns:a16="http://schemas.microsoft.com/office/drawing/2014/main" id="{D0D2EE1B-885E-4B21-A521-AD23082576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33" y="12984"/>
              <a:ext cx="540" cy="3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99" name="Line 19">
              <a:extLst>
                <a:ext uri="{FF2B5EF4-FFF2-40B4-BE49-F238E27FC236}">
                  <a16:creationId xmlns:a16="http://schemas.microsoft.com/office/drawing/2014/main" id="{18E3C226-97FC-4B45-9D84-23CF6B412B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73" y="11736"/>
              <a:ext cx="360" cy="1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00" name="Line 20">
              <a:extLst>
                <a:ext uri="{FF2B5EF4-FFF2-40B4-BE49-F238E27FC236}">
                  <a16:creationId xmlns:a16="http://schemas.microsoft.com/office/drawing/2014/main" id="{2448FFBC-C527-447A-A4F1-0F8493AD71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73" y="12360"/>
              <a:ext cx="54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01" name="Line 21">
              <a:extLst>
                <a:ext uri="{FF2B5EF4-FFF2-40B4-BE49-F238E27FC236}">
                  <a16:creationId xmlns:a16="http://schemas.microsoft.com/office/drawing/2014/main" id="{D924E1A5-AEA4-46F7-97F0-76D0043E16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033" y="11736"/>
              <a:ext cx="18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02" name="AutoShape 22">
              <a:extLst>
                <a:ext uri="{FF2B5EF4-FFF2-40B4-BE49-F238E27FC236}">
                  <a16:creationId xmlns:a16="http://schemas.microsoft.com/office/drawing/2014/main" id="{14064303-79AA-4000-931F-B9695E4D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5" y="12312"/>
              <a:ext cx="91" cy="91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03" name="AutoShape 23">
              <a:extLst>
                <a:ext uri="{FF2B5EF4-FFF2-40B4-BE49-F238E27FC236}">
                  <a16:creationId xmlns:a16="http://schemas.microsoft.com/office/drawing/2014/main" id="{D85E1F29-F751-4399-8D25-9E3BCDC95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" y="12930"/>
              <a:ext cx="90" cy="9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04" name="AutoShape 24">
              <a:extLst>
                <a:ext uri="{FF2B5EF4-FFF2-40B4-BE49-F238E27FC236}">
                  <a16:creationId xmlns:a16="http://schemas.microsoft.com/office/drawing/2014/main" id="{34886A55-E93C-4434-8426-4B346CC8E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5" y="13236"/>
              <a:ext cx="92" cy="91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05" name="Text Box 25">
              <a:extLst>
                <a:ext uri="{FF2B5EF4-FFF2-40B4-BE49-F238E27FC236}">
                  <a16:creationId xmlns:a16="http://schemas.microsoft.com/office/drawing/2014/main" id="{0A31B231-21DB-4DBA-AB16-96EEE1C76C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3" y="11424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7</a:t>
              </a:r>
            </a:p>
          </p:txBody>
        </p:sp>
        <p:sp>
          <p:nvSpPr>
            <p:cNvPr id="106" name="Text Box 26">
              <a:extLst>
                <a:ext uri="{FF2B5EF4-FFF2-40B4-BE49-F238E27FC236}">
                  <a16:creationId xmlns:a16="http://schemas.microsoft.com/office/drawing/2014/main" id="{B24D95DF-3C4C-4694-B705-F1D91A048E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3" y="11112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1</a:t>
              </a:r>
              <a:endParaRPr lang="en-US" altLang="zh-CN" sz="1800">
                <a:solidFill>
                  <a:srgbClr val="003399"/>
                </a:solidFill>
              </a:endParaRPr>
            </a:p>
          </p:txBody>
        </p:sp>
        <p:sp>
          <p:nvSpPr>
            <p:cNvPr id="107" name="Line 27">
              <a:extLst>
                <a:ext uri="{FF2B5EF4-FFF2-40B4-BE49-F238E27FC236}">
                  <a16:creationId xmlns:a16="http://schemas.microsoft.com/office/drawing/2014/main" id="{89104FD5-84C3-4833-86C4-083C9BE382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77" y="11928"/>
              <a:ext cx="1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08" name="Line 28">
              <a:extLst>
                <a:ext uri="{FF2B5EF4-FFF2-40B4-BE49-F238E27FC236}">
                  <a16:creationId xmlns:a16="http://schemas.microsoft.com/office/drawing/2014/main" id="{8A4F8632-275B-4233-BAF9-75EB1DBFA1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989" y="11508"/>
              <a:ext cx="180" cy="17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09" name="Line 29">
              <a:extLst>
                <a:ext uri="{FF2B5EF4-FFF2-40B4-BE49-F238E27FC236}">
                  <a16:creationId xmlns:a16="http://schemas.microsoft.com/office/drawing/2014/main" id="{94400159-5F4F-4CA1-9983-FA395A96F4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53" y="11736"/>
              <a:ext cx="1980" cy="1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10" name="AutoShape 30">
              <a:extLst>
                <a:ext uri="{FF2B5EF4-FFF2-40B4-BE49-F238E27FC236}">
                  <a16:creationId xmlns:a16="http://schemas.microsoft.com/office/drawing/2014/main" id="{2458D513-0D12-4515-9DFF-6320DB0E4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7" y="11676"/>
              <a:ext cx="92" cy="91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11" name="AutoShape 31">
              <a:extLst>
                <a:ext uri="{FF2B5EF4-FFF2-40B4-BE49-F238E27FC236}">
                  <a16:creationId xmlns:a16="http://schemas.microsoft.com/office/drawing/2014/main" id="{F7BCA3A8-BBCF-4E69-8EC5-B9DE6A95F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1844"/>
              <a:ext cx="91" cy="9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6291846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EE96B1A-478B-42C2-90E7-A2CDF74FA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3884" y="1451792"/>
            <a:ext cx="10461406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Symbol" panose="05050102010706020507" pitchFamily="18" charset="2"/>
              <a:defRPr kumimoji="1" sz="2800" b="1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sz="24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20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定理（欧拉定理）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在任何图中，结点度的总和等于边数的两倍。</a:t>
            </a:r>
          </a:p>
          <a:p>
            <a:pPr algn="just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  该定理也被称为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握手定理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，被认为图论第一定理，可以用于证明图的相关性质。</a:t>
            </a:r>
          </a:p>
          <a:p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推论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在任意图中，奇数度的结点个数为偶数。</a:t>
            </a:r>
            <a:r>
              <a:rPr lang="zh-CN" altLang="en-US" dirty="0">
                <a:solidFill>
                  <a:srgbClr val="990000"/>
                </a:solidFill>
                <a:latin typeface="宋体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7258168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19C3411-36DC-4511-ABF8-FF1DE5C0C709}"/>
              </a:ext>
            </a:extLst>
          </p:cNvPr>
          <p:cNvSpPr txBox="1">
            <a:spLocks noChangeArrowheads="1"/>
          </p:cNvSpPr>
          <p:nvPr/>
        </p:nvSpPr>
        <p:spPr>
          <a:xfrm>
            <a:off x="1952339" y="4768850"/>
            <a:ext cx="7634287" cy="17287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设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G=&lt;V; E&gt;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|V|=n, |E|=m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，证明：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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(G)≤2m/n≤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(G)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zh-CN" altLang="en-US" dirty="0">
              <a:solidFill>
                <a:srgbClr val="990000"/>
              </a:solidFill>
              <a:latin typeface="宋体" panose="02010600030101010101" pitchFamily="2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Rectangle 29">
            <a:extLst>
              <a:ext uri="{FF2B5EF4-FFF2-40B4-BE49-F238E27FC236}">
                <a16:creationId xmlns:a16="http://schemas.microsoft.com/office/drawing/2014/main" id="{59411B67-F949-4146-9862-0050151A2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51" y="1673225"/>
            <a:ext cx="3995738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Font typeface="Symbol" panose="05050102010706020507" pitchFamily="18" charset="2"/>
              <a:defRPr kumimoji="1" sz="2800" b="1">
                <a:solidFill>
                  <a:srgbClr val="003399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sz="24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2pPr>
            <a:lvl3pPr marL="11430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20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3pPr>
            <a:lvl4pPr marL="16002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4pPr>
            <a:lvl5pPr marL="20574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5pPr>
            <a:lvl6pPr marL="25146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6pPr>
            <a:lvl7pPr marL="29718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7pPr>
            <a:lvl8pPr marL="34290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8pPr>
            <a:lvl9pPr marL="38862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endParaRPr lang="zh-CN" altLang="en-US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</a:pPr>
            <a:endParaRPr lang="zh-CN" altLang="en-US" sz="1000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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(G)=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(G)=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每个顶点的平均度数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？</a:t>
            </a:r>
            <a:endParaRPr lang="zh-CN" altLang="en-US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2" name="Group 3">
            <a:extLst>
              <a:ext uri="{FF2B5EF4-FFF2-40B4-BE49-F238E27FC236}">
                <a16:creationId xmlns:a16="http://schemas.microsoft.com/office/drawing/2014/main" id="{226F00C0-5E95-4E54-ACDD-9A5B7665EF30}"/>
              </a:ext>
            </a:extLst>
          </p:cNvPr>
          <p:cNvGrpSpPr>
            <a:grpSpLocks/>
          </p:cNvGrpSpPr>
          <p:nvPr/>
        </p:nvGrpSpPr>
        <p:grpSpPr bwMode="auto">
          <a:xfrm>
            <a:off x="6818294" y="855942"/>
            <a:ext cx="4176712" cy="3240088"/>
            <a:chOff x="4333" y="11112"/>
            <a:chExt cx="3240" cy="2652"/>
          </a:xfrm>
        </p:grpSpPr>
        <p:sp>
          <p:nvSpPr>
            <p:cNvPr id="33" name="AutoShape 4">
              <a:extLst>
                <a:ext uri="{FF2B5EF4-FFF2-40B4-BE49-F238E27FC236}">
                  <a16:creationId xmlns:a16="http://schemas.microsoft.com/office/drawing/2014/main" id="{AE9CC9E2-2224-44E0-ABA9-A19F7E9BCC9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333" y="11112"/>
              <a:ext cx="3240" cy="2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5">
              <a:extLst>
                <a:ext uri="{FF2B5EF4-FFF2-40B4-BE49-F238E27FC236}">
                  <a16:creationId xmlns:a16="http://schemas.microsoft.com/office/drawing/2014/main" id="{D3537F9D-BF71-4D72-B787-F6B1A3E688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4" y="11496"/>
              <a:ext cx="1009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5" name="AutoShape 6">
              <a:extLst>
                <a:ext uri="{FF2B5EF4-FFF2-40B4-BE49-F238E27FC236}">
                  <a16:creationId xmlns:a16="http://schemas.microsoft.com/office/drawing/2014/main" id="{9FCD2FEA-8849-45DE-9B84-5CB203FB8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" y="11424"/>
              <a:ext cx="92" cy="91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6" name="Line 7">
              <a:extLst>
                <a:ext uri="{FF2B5EF4-FFF2-40B4-BE49-F238E27FC236}">
                  <a16:creationId xmlns:a16="http://schemas.microsoft.com/office/drawing/2014/main" id="{0C060C8C-28D1-4F85-93CA-C804EE5F40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53" y="11484"/>
              <a:ext cx="912" cy="4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7" name="Text Box 8">
              <a:extLst>
                <a:ext uri="{FF2B5EF4-FFF2-40B4-BE49-F238E27FC236}">
                  <a16:creationId xmlns:a16="http://schemas.microsoft.com/office/drawing/2014/main" id="{039BD5E3-6D28-4E91-A92D-F30818B9EB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13" y="12360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6</a:t>
              </a:r>
            </a:p>
          </p:txBody>
        </p:sp>
        <p:sp>
          <p:nvSpPr>
            <p:cNvPr id="38" name="Text Box 9">
              <a:extLst>
                <a:ext uri="{FF2B5EF4-FFF2-40B4-BE49-F238E27FC236}">
                  <a16:creationId xmlns:a16="http://schemas.microsoft.com/office/drawing/2014/main" id="{CC7C0E14-5438-43F8-BC81-CB374642F9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73" y="12984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5</a:t>
              </a:r>
            </a:p>
          </p:txBody>
        </p:sp>
        <p:sp>
          <p:nvSpPr>
            <p:cNvPr id="39" name="Text Box 10">
              <a:extLst>
                <a:ext uri="{FF2B5EF4-FFF2-40B4-BE49-F238E27FC236}">
                  <a16:creationId xmlns:a16="http://schemas.microsoft.com/office/drawing/2014/main" id="{E35E9E67-4482-41E9-80B7-1BB04BB5ED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3" y="13296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4</a:t>
              </a:r>
            </a:p>
          </p:txBody>
        </p:sp>
        <p:sp>
          <p:nvSpPr>
            <p:cNvPr id="40" name="Text Box 11">
              <a:extLst>
                <a:ext uri="{FF2B5EF4-FFF2-40B4-BE49-F238E27FC236}">
                  <a16:creationId xmlns:a16="http://schemas.microsoft.com/office/drawing/2014/main" id="{DB9B0841-77E4-42F9-9468-C5C97549F7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3" y="11736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2</a:t>
              </a:r>
            </a:p>
          </p:txBody>
        </p:sp>
        <p:sp>
          <p:nvSpPr>
            <p:cNvPr id="41" name="Text Box 12">
              <a:extLst>
                <a:ext uri="{FF2B5EF4-FFF2-40B4-BE49-F238E27FC236}">
                  <a16:creationId xmlns:a16="http://schemas.microsoft.com/office/drawing/2014/main" id="{A62A334F-3259-458E-8DEB-9865C2C8BE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3" y="12864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3</a:t>
              </a:r>
            </a:p>
          </p:txBody>
        </p:sp>
        <p:sp>
          <p:nvSpPr>
            <p:cNvPr id="42" name="Line 13">
              <a:extLst>
                <a:ext uri="{FF2B5EF4-FFF2-40B4-BE49-F238E27FC236}">
                  <a16:creationId xmlns:a16="http://schemas.microsoft.com/office/drawing/2014/main" id="{FF3151D6-B0E0-4A7B-92D0-0BA081DFB0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89" y="11508"/>
              <a:ext cx="900" cy="140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43" name="Line 14">
              <a:extLst>
                <a:ext uri="{FF2B5EF4-FFF2-40B4-BE49-F238E27FC236}">
                  <a16:creationId xmlns:a16="http://schemas.microsoft.com/office/drawing/2014/main" id="{BE054120-D00B-43E0-AC08-E699FECC20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2" y="11887"/>
              <a:ext cx="1534" cy="10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44" name="Line 15">
              <a:extLst>
                <a:ext uri="{FF2B5EF4-FFF2-40B4-BE49-F238E27FC236}">
                  <a16:creationId xmlns:a16="http://schemas.microsoft.com/office/drawing/2014/main" id="{8BBFAEE8-9BEA-437E-B75F-0FD8FF73D1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3" y="12922"/>
              <a:ext cx="1080" cy="37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45" name="Line 16">
              <a:extLst>
                <a:ext uri="{FF2B5EF4-FFF2-40B4-BE49-F238E27FC236}">
                  <a16:creationId xmlns:a16="http://schemas.microsoft.com/office/drawing/2014/main" id="{A48E3E36-4E1D-4C73-9101-5162037CAD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3" y="12912"/>
              <a:ext cx="1620" cy="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AutoShape 17">
              <a:extLst>
                <a:ext uri="{FF2B5EF4-FFF2-40B4-BE49-F238E27FC236}">
                  <a16:creationId xmlns:a16="http://schemas.microsoft.com/office/drawing/2014/main" id="{8192230A-2CDC-4808-B1E8-2978C5C35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1" y="12876"/>
              <a:ext cx="91" cy="9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47" name="Line 18">
              <a:extLst>
                <a:ext uri="{FF2B5EF4-FFF2-40B4-BE49-F238E27FC236}">
                  <a16:creationId xmlns:a16="http://schemas.microsoft.com/office/drawing/2014/main" id="{D0D2EE1B-885E-4B21-A521-AD23082576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33" y="12984"/>
              <a:ext cx="540" cy="3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48" name="Line 19">
              <a:extLst>
                <a:ext uri="{FF2B5EF4-FFF2-40B4-BE49-F238E27FC236}">
                  <a16:creationId xmlns:a16="http://schemas.microsoft.com/office/drawing/2014/main" id="{18E3C226-97FC-4B45-9D84-23CF6B412B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73" y="11736"/>
              <a:ext cx="360" cy="1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49" name="Line 20">
              <a:extLst>
                <a:ext uri="{FF2B5EF4-FFF2-40B4-BE49-F238E27FC236}">
                  <a16:creationId xmlns:a16="http://schemas.microsoft.com/office/drawing/2014/main" id="{2448FFBC-C527-447A-A4F1-0F8493AD71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73" y="12360"/>
              <a:ext cx="54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0" name="Line 21">
              <a:extLst>
                <a:ext uri="{FF2B5EF4-FFF2-40B4-BE49-F238E27FC236}">
                  <a16:creationId xmlns:a16="http://schemas.microsoft.com/office/drawing/2014/main" id="{D924E1A5-AEA4-46F7-97F0-76D0043E16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033" y="11736"/>
              <a:ext cx="18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AutoShape 22">
              <a:extLst>
                <a:ext uri="{FF2B5EF4-FFF2-40B4-BE49-F238E27FC236}">
                  <a16:creationId xmlns:a16="http://schemas.microsoft.com/office/drawing/2014/main" id="{14064303-79AA-4000-931F-B9695E4D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5" y="12312"/>
              <a:ext cx="91" cy="91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2" name="AutoShape 23">
              <a:extLst>
                <a:ext uri="{FF2B5EF4-FFF2-40B4-BE49-F238E27FC236}">
                  <a16:creationId xmlns:a16="http://schemas.microsoft.com/office/drawing/2014/main" id="{D85E1F29-F751-4399-8D25-9E3BCDC95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" y="12930"/>
              <a:ext cx="90" cy="9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3" name="AutoShape 24">
              <a:extLst>
                <a:ext uri="{FF2B5EF4-FFF2-40B4-BE49-F238E27FC236}">
                  <a16:creationId xmlns:a16="http://schemas.microsoft.com/office/drawing/2014/main" id="{34886A55-E93C-4434-8426-4B346CC8E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5" y="13236"/>
              <a:ext cx="92" cy="91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" name="Text Box 25">
              <a:extLst>
                <a:ext uri="{FF2B5EF4-FFF2-40B4-BE49-F238E27FC236}">
                  <a16:creationId xmlns:a16="http://schemas.microsoft.com/office/drawing/2014/main" id="{0A31B231-21DB-4DBA-AB16-96EEE1C76C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3" y="11424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7</a:t>
              </a:r>
            </a:p>
          </p:txBody>
        </p:sp>
        <p:sp>
          <p:nvSpPr>
            <p:cNvPr id="55" name="Text Box 26">
              <a:extLst>
                <a:ext uri="{FF2B5EF4-FFF2-40B4-BE49-F238E27FC236}">
                  <a16:creationId xmlns:a16="http://schemas.microsoft.com/office/drawing/2014/main" id="{B24D95DF-3C4C-4694-B705-F1D91A048E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3" y="11112"/>
              <a:ext cx="360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0" rIns="18000" bIns="0"/>
            <a:lstStyle/>
            <a:p>
              <a:r>
                <a:rPr lang="en-US" altLang="zh-CN" sz="1800">
                  <a:solidFill>
                    <a:srgbClr val="003399"/>
                  </a:solidFill>
                  <a:latin typeface="宋体" panose="02010600030101010101" pitchFamily="2" charset="-122"/>
                </a:rPr>
                <a:t>V</a:t>
              </a:r>
              <a:r>
                <a:rPr lang="en-US" altLang="zh-CN" sz="1800" baseline="-25000">
                  <a:solidFill>
                    <a:srgbClr val="003399"/>
                  </a:solidFill>
                </a:rPr>
                <a:t>1</a:t>
              </a:r>
              <a:endParaRPr lang="en-US" altLang="zh-CN" sz="1800">
                <a:solidFill>
                  <a:srgbClr val="003399"/>
                </a:solidFill>
              </a:endParaRPr>
            </a:p>
          </p:txBody>
        </p:sp>
        <p:sp>
          <p:nvSpPr>
            <p:cNvPr id="56" name="Line 27">
              <a:extLst>
                <a:ext uri="{FF2B5EF4-FFF2-40B4-BE49-F238E27FC236}">
                  <a16:creationId xmlns:a16="http://schemas.microsoft.com/office/drawing/2014/main" id="{89104FD5-84C3-4833-86C4-083C9BE382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77" y="11928"/>
              <a:ext cx="1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7" name="Line 28">
              <a:extLst>
                <a:ext uri="{FF2B5EF4-FFF2-40B4-BE49-F238E27FC236}">
                  <a16:creationId xmlns:a16="http://schemas.microsoft.com/office/drawing/2014/main" id="{8A4F8632-275B-4233-BAF9-75EB1DBFA1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989" y="11508"/>
              <a:ext cx="180" cy="17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8" name="Line 29">
              <a:extLst>
                <a:ext uri="{FF2B5EF4-FFF2-40B4-BE49-F238E27FC236}">
                  <a16:creationId xmlns:a16="http://schemas.microsoft.com/office/drawing/2014/main" id="{94400159-5F4F-4CA1-9983-FA395A96F4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53" y="11736"/>
              <a:ext cx="1980" cy="1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9" name="AutoShape 30">
              <a:extLst>
                <a:ext uri="{FF2B5EF4-FFF2-40B4-BE49-F238E27FC236}">
                  <a16:creationId xmlns:a16="http://schemas.microsoft.com/office/drawing/2014/main" id="{2458D513-0D12-4515-9DFF-6320DB0E4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7" y="11676"/>
              <a:ext cx="92" cy="91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60" name="AutoShape 31">
              <a:extLst>
                <a:ext uri="{FF2B5EF4-FFF2-40B4-BE49-F238E27FC236}">
                  <a16:creationId xmlns:a16="http://schemas.microsoft.com/office/drawing/2014/main" id="{F7BCA3A8-BBCF-4E69-8EC5-B9DE6A95F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1844"/>
              <a:ext cx="91" cy="90"/>
            </a:xfrm>
            <a:prstGeom prst="flowChartConnec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5791247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7880736-C614-44A8-8FC0-F40C9026B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70938"/>
            <a:ext cx="9345708" cy="626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Symbol" panose="05050102010706020507" pitchFamily="18" charset="2"/>
              <a:defRPr kumimoji="1" sz="2800" b="1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sz="24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2pPr>
            <a:lvl3pPr marL="11430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2000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3pPr>
            <a:lvl4pPr marL="16002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4pPr>
            <a:lvl5pPr marL="2057400" indent="-228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 kern="1200">
                <a:solidFill>
                  <a:srgbClr val="003399"/>
                </a:solidFill>
                <a:latin typeface="+mn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定义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若图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的结点可以分为两个非空集合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中的边的端点分别属于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，则称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二分图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Bipartite Graph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），可简记为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G(V</a:t>
            </a:r>
            <a:r>
              <a:rPr lang="en-US" altLang="zh-CN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若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中结点与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中结点均邻接且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中结点与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中结点也均邻接，则称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完全二分图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Complete Bipartite Graph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），记为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baseline="-30000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m,n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m,n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分别是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的基数。</a:t>
            </a:r>
            <a:r>
              <a:rPr lang="zh-CN" altLang="en-US" dirty="0">
                <a:solidFill>
                  <a:srgbClr val="990000"/>
                </a:solidFill>
                <a:latin typeface="宋体" panose="02010600030101010101" pitchFamily="2" charset="-122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endParaRPr lang="zh-CN" altLang="en-US" dirty="0">
              <a:solidFill>
                <a:srgbClr val="990000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6440277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Line 3">
            <a:extLst>
              <a:ext uri="{FF2B5EF4-FFF2-40B4-BE49-F238E27FC236}">
                <a16:creationId xmlns:a16="http://schemas.microsoft.com/office/drawing/2014/main" id="{504ADD45-E204-4689-8F27-BCAFEEC9750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65959" y="3052223"/>
            <a:ext cx="1789112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DDE28FCF-2401-4561-AA8E-A70BD7DA9859}"/>
              </a:ext>
            </a:extLst>
          </p:cNvPr>
          <p:cNvSpPr>
            <a:spLocks noChangeShapeType="1"/>
          </p:cNvSpPr>
          <p:nvPr/>
        </p:nvSpPr>
        <p:spPr bwMode="auto">
          <a:xfrm>
            <a:off x="7199284" y="3025236"/>
            <a:ext cx="1855787" cy="1539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C6517EFB-0C90-4948-94C4-9062332A7F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65959" y="3052223"/>
            <a:ext cx="1789112" cy="647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5CB8B529-CE2F-4C44-A991-1C81612A9B4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65959" y="3699923"/>
            <a:ext cx="17891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402CFD0E-4C84-4650-A2C8-EEF53989AB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65959" y="3699923"/>
            <a:ext cx="1789112" cy="8651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79DD9CBF-0080-424F-A347-F40E51E3CA0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65959" y="4565111"/>
            <a:ext cx="17891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Oval 25">
            <a:extLst>
              <a:ext uri="{FF2B5EF4-FFF2-40B4-BE49-F238E27FC236}">
                <a16:creationId xmlns:a16="http://schemas.microsoft.com/office/drawing/2014/main" id="{BCA456E3-9BE1-471D-8F04-2B49E035D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9284" y="2996661"/>
            <a:ext cx="100012" cy="127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1" name="Text Box 26">
            <a:extLst>
              <a:ext uri="{FF2B5EF4-FFF2-40B4-BE49-F238E27FC236}">
                <a16:creationId xmlns:a16="http://schemas.microsoft.com/office/drawing/2014/main" id="{85052469-B2F4-4A6C-9E51-D55E3C765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7496" y="2836323"/>
            <a:ext cx="4318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solidFill>
                  <a:srgbClr val="080808"/>
                </a:solidFill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solidFill>
                  <a:srgbClr val="08080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1</a:t>
            </a:r>
            <a:endParaRPr kumimoji="1" lang="en-US" altLang="zh-CN" sz="2000">
              <a:solidFill>
                <a:srgbClr val="080808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  <a:p>
            <a:pPr algn="l" eaLnBrk="1" hangingPunct="1"/>
            <a:endParaRPr kumimoji="1" lang="en-US" altLang="zh-CN" sz="2000" b="0">
              <a:solidFill>
                <a:srgbClr val="080808"/>
              </a:solidFill>
              <a:latin typeface="宋体" panose="02010600030101010101" pitchFamily="2" charset="-122"/>
            </a:endParaRPr>
          </a:p>
        </p:txBody>
      </p:sp>
      <p:sp>
        <p:nvSpPr>
          <p:cNvPr id="12" name="Oval 27">
            <a:extLst>
              <a:ext uri="{FF2B5EF4-FFF2-40B4-BE49-F238E27FC236}">
                <a16:creationId xmlns:a16="http://schemas.microsoft.com/office/drawing/2014/main" id="{94064AD7-8111-4FB0-ABBB-065006425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096" y="3614198"/>
            <a:ext cx="101600" cy="127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3" name="Text Box 28">
            <a:extLst>
              <a:ext uri="{FF2B5EF4-FFF2-40B4-BE49-F238E27FC236}">
                <a16:creationId xmlns:a16="http://schemas.microsoft.com/office/drawing/2014/main" id="{45051F41-31C5-4514-8431-ADC5A7F3F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7496" y="3520536"/>
            <a:ext cx="39211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3</a:t>
            </a:r>
            <a:endParaRPr kumimoji="1" lang="en-US" altLang="zh-CN" sz="2000" b="0">
              <a:solidFill>
                <a:schemeClr val="tx1"/>
              </a:solidFill>
            </a:endParaRPr>
          </a:p>
        </p:txBody>
      </p:sp>
      <p:sp>
        <p:nvSpPr>
          <p:cNvPr id="14" name="Oval 29">
            <a:extLst>
              <a:ext uri="{FF2B5EF4-FFF2-40B4-BE49-F238E27FC236}">
                <a16:creationId xmlns:a16="http://schemas.microsoft.com/office/drawing/2014/main" id="{19D1ECD9-AF05-4839-94AF-62C2CC2C9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471" y="3017298"/>
            <a:ext cx="101600" cy="127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" name="Text Box 30">
            <a:extLst>
              <a:ext uri="{FF2B5EF4-FFF2-40B4-BE49-F238E27FC236}">
                <a16:creationId xmlns:a16="http://schemas.microsoft.com/office/drawing/2014/main" id="{CBB24849-F1AB-4304-BCD4-806DEA4D1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0159" y="2836323"/>
            <a:ext cx="515937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2</a:t>
            </a:r>
            <a:endParaRPr kumimoji="1" lang="en-US" altLang="zh-CN" sz="20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  <a:p>
            <a:pPr algn="l" eaLnBrk="1" hangingPunct="1"/>
            <a:endParaRPr kumimoji="1" lang="en-US" altLang="zh-CN" sz="2000">
              <a:solidFill>
                <a:schemeClr val="tx1"/>
              </a:solidFill>
            </a:endParaRPr>
          </a:p>
        </p:txBody>
      </p:sp>
      <p:sp>
        <p:nvSpPr>
          <p:cNvPr id="16" name="Oval 31">
            <a:extLst>
              <a:ext uri="{FF2B5EF4-FFF2-40B4-BE49-F238E27FC236}">
                <a16:creationId xmlns:a16="http://schemas.microsoft.com/office/drawing/2014/main" id="{F5D72F16-346D-4F03-A9AD-C1D58A57E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5059" y="3634836"/>
            <a:ext cx="100012" cy="127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" name="Text Box 32">
            <a:extLst>
              <a:ext uri="{FF2B5EF4-FFF2-40B4-BE49-F238E27FC236}">
                <a16:creationId xmlns:a16="http://schemas.microsoft.com/office/drawing/2014/main" id="{33D120E8-4AD8-4A78-A705-E981E6FA3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2384" y="3484023"/>
            <a:ext cx="696912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4</a:t>
            </a:r>
            <a:endParaRPr kumimoji="1" lang="en-US" altLang="zh-CN" sz="20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18" name="Oval 33">
            <a:extLst>
              <a:ext uri="{FF2B5EF4-FFF2-40B4-BE49-F238E27FC236}">
                <a16:creationId xmlns:a16="http://schemas.microsoft.com/office/drawing/2014/main" id="{8C6BFE61-38E4-4B8C-91B1-8056398E5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2209" y="4488911"/>
            <a:ext cx="100012" cy="12541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9" name="Text Box 34">
            <a:extLst>
              <a:ext uri="{FF2B5EF4-FFF2-40B4-BE49-F238E27FC236}">
                <a16:creationId xmlns:a16="http://schemas.microsoft.com/office/drawing/2014/main" id="{DB4AADD3-1C7F-4F58-9CE3-7EECBE937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4296" y="4349211"/>
            <a:ext cx="79216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6</a:t>
            </a:r>
            <a:endParaRPr kumimoji="1" lang="en-US" altLang="zh-CN" sz="2000" b="0">
              <a:solidFill>
                <a:schemeClr val="tx1"/>
              </a:solidFill>
            </a:endParaRPr>
          </a:p>
        </p:txBody>
      </p:sp>
      <p:sp>
        <p:nvSpPr>
          <p:cNvPr id="20" name="Oval 37">
            <a:extLst>
              <a:ext uri="{FF2B5EF4-FFF2-40B4-BE49-F238E27FC236}">
                <a16:creationId xmlns:a16="http://schemas.microsoft.com/office/drawing/2014/main" id="{1DCC4A08-7CC1-49CF-9730-7B2AA8E64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4371" y="4498436"/>
            <a:ext cx="100013" cy="12541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1" name="Text Box 38">
            <a:extLst>
              <a:ext uri="{FF2B5EF4-FFF2-40B4-BE49-F238E27FC236}">
                <a16:creationId xmlns:a16="http://schemas.microsoft.com/office/drawing/2014/main" id="{98FABA09-41CB-4895-9C31-107FAA2E1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8771" y="4307936"/>
            <a:ext cx="42227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5</a:t>
            </a:r>
            <a:endParaRPr kumimoji="1" lang="en-US" altLang="zh-CN" sz="2000">
              <a:solidFill>
                <a:schemeClr val="tx1"/>
              </a:solidFill>
            </a:endParaRPr>
          </a:p>
        </p:txBody>
      </p:sp>
      <p:sp>
        <p:nvSpPr>
          <p:cNvPr id="22" name="Line 39">
            <a:extLst>
              <a:ext uri="{FF2B5EF4-FFF2-40B4-BE49-F238E27FC236}">
                <a16:creationId xmlns:a16="http://schemas.microsoft.com/office/drawing/2014/main" id="{5ACC55FC-55FF-447C-BEDC-ED7DDCD1C7A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9296" y="3052223"/>
            <a:ext cx="1655763" cy="64928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bIns="0"/>
          <a:lstStyle/>
          <a:p>
            <a:endParaRPr lang="zh-CN" altLang="en-US"/>
          </a:p>
        </p:txBody>
      </p:sp>
      <p:sp>
        <p:nvSpPr>
          <p:cNvPr id="23" name="Line 40">
            <a:extLst>
              <a:ext uri="{FF2B5EF4-FFF2-40B4-BE49-F238E27FC236}">
                <a16:creationId xmlns:a16="http://schemas.microsoft.com/office/drawing/2014/main" id="{10C9A291-FADD-4100-BD4B-24D756EF63D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9296" y="3701511"/>
            <a:ext cx="1727200" cy="863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bIns="0"/>
          <a:lstStyle/>
          <a:p>
            <a:endParaRPr lang="zh-CN" altLang="en-US"/>
          </a:p>
        </p:txBody>
      </p:sp>
      <p:sp>
        <p:nvSpPr>
          <p:cNvPr id="24" name="Line 41">
            <a:extLst>
              <a:ext uri="{FF2B5EF4-FFF2-40B4-BE49-F238E27FC236}">
                <a16:creationId xmlns:a16="http://schemas.microsoft.com/office/drawing/2014/main" id="{26BD9029-953E-4156-A7EE-7FAB16E965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99296" y="3052223"/>
            <a:ext cx="1727200" cy="151288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bIns="0"/>
          <a:lstStyle/>
          <a:p>
            <a:endParaRPr lang="zh-CN" altLang="en-US"/>
          </a:p>
        </p:txBody>
      </p:sp>
      <p:sp>
        <p:nvSpPr>
          <p:cNvPr id="25" name="Line 42">
            <a:extLst>
              <a:ext uri="{FF2B5EF4-FFF2-40B4-BE49-F238E27FC236}">
                <a16:creationId xmlns:a16="http://schemas.microsoft.com/office/drawing/2014/main" id="{151B1A92-B5FA-439D-B854-D4BDECED85D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6321" y="2764886"/>
            <a:ext cx="1789113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Line 43">
            <a:extLst>
              <a:ext uri="{FF2B5EF4-FFF2-40B4-BE49-F238E27FC236}">
                <a16:creationId xmlns:a16="http://schemas.microsoft.com/office/drawing/2014/main" id="{737F1AD1-6D63-45BB-95C3-DC5F39183E5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9646" y="2737898"/>
            <a:ext cx="1855788" cy="1539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Line 44">
            <a:extLst>
              <a:ext uri="{FF2B5EF4-FFF2-40B4-BE49-F238E27FC236}">
                <a16:creationId xmlns:a16="http://schemas.microsoft.com/office/drawing/2014/main" id="{DE187E12-9ED6-4569-9547-429A59E8CD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46321" y="2764886"/>
            <a:ext cx="1789113" cy="647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Line 45">
            <a:extLst>
              <a:ext uri="{FF2B5EF4-FFF2-40B4-BE49-F238E27FC236}">
                <a16:creationId xmlns:a16="http://schemas.microsoft.com/office/drawing/2014/main" id="{23A9F311-581A-446C-B459-B288A5C6BE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6321" y="3412586"/>
            <a:ext cx="17891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Line 46">
            <a:extLst>
              <a:ext uri="{FF2B5EF4-FFF2-40B4-BE49-F238E27FC236}">
                <a16:creationId xmlns:a16="http://schemas.microsoft.com/office/drawing/2014/main" id="{4ACA27F3-EE66-4894-AC1E-14F57268EE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46321" y="3412586"/>
            <a:ext cx="1789113" cy="8651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Line 47">
            <a:extLst>
              <a:ext uri="{FF2B5EF4-FFF2-40B4-BE49-F238E27FC236}">
                <a16:creationId xmlns:a16="http://schemas.microsoft.com/office/drawing/2014/main" id="{292BB60D-3F9E-4EBA-BFAC-11C06F27A1C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6321" y="4277773"/>
            <a:ext cx="17891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Oval 48">
            <a:extLst>
              <a:ext uri="{FF2B5EF4-FFF2-40B4-BE49-F238E27FC236}">
                <a16:creationId xmlns:a16="http://schemas.microsoft.com/office/drawing/2014/main" id="{B5704DB2-C2CE-4F7A-9E1F-07BB6E8B4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9646" y="2709323"/>
            <a:ext cx="100013" cy="127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2" name="Text Box 49">
            <a:extLst>
              <a:ext uri="{FF2B5EF4-FFF2-40B4-BE49-F238E27FC236}">
                <a16:creationId xmlns:a16="http://schemas.microsoft.com/office/drawing/2014/main" id="{FA19A30F-851C-4D77-B1E4-7A3A7138C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7859" y="2548986"/>
            <a:ext cx="32067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solidFill>
                  <a:srgbClr val="080808"/>
                </a:solidFill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solidFill>
                  <a:srgbClr val="08080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1</a:t>
            </a:r>
            <a:endParaRPr kumimoji="1" lang="en-US" altLang="zh-CN" sz="2000">
              <a:solidFill>
                <a:srgbClr val="080808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  <a:p>
            <a:pPr algn="l" eaLnBrk="1" hangingPunct="1"/>
            <a:endParaRPr kumimoji="1" lang="en-US" altLang="zh-CN" sz="2000" b="0">
              <a:solidFill>
                <a:srgbClr val="080808"/>
              </a:solidFill>
              <a:latin typeface="宋体" panose="02010600030101010101" pitchFamily="2" charset="-122"/>
            </a:endParaRPr>
          </a:p>
        </p:txBody>
      </p:sp>
      <p:sp>
        <p:nvSpPr>
          <p:cNvPr id="33" name="Oval 50">
            <a:extLst>
              <a:ext uri="{FF2B5EF4-FFF2-40B4-BE49-F238E27FC236}">
                <a16:creationId xmlns:a16="http://schemas.microsoft.com/office/drawing/2014/main" id="{261B6BCB-4C0C-4597-9E0D-503EAC263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459" y="3326861"/>
            <a:ext cx="101600" cy="127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4" name="Text Box 51">
            <a:extLst>
              <a:ext uri="{FF2B5EF4-FFF2-40B4-BE49-F238E27FC236}">
                <a16:creationId xmlns:a16="http://schemas.microsoft.com/office/drawing/2014/main" id="{25DF1BBE-4986-47E7-BE20-3A58E946AB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7859" y="3233198"/>
            <a:ext cx="39211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3</a:t>
            </a:r>
            <a:endParaRPr kumimoji="1" lang="en-US" altLang="zh-CN" sz="2000" b="0">
              <a:solidFill>
                <a:schemeClr val="tx1"/>
              </a:solidFill>
            </a:endParaRPr>
          </a:p>
        </p:txBody>
      </p:sp>
      <p:sp>
        <p:nvSpPr>
          <p:cNvPr id="35" name="Oval 52">
            <a:extLst>
              <a:ext uri="{FF2B5EF4-FFF2-40B4-BE49-F238E27FC236}">
                <a16:creationId xmlns:a16="http://schemas.microsoft.com/office/drawing/2014/main" id="{A157D8EF-DFB5-4647-A24C-32CE8C7F5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3834" y="2729961"/>
            <a:ext cx="101600" cy="127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6" name="Text Box 53">
            <a:extLst>
              <a:ext uri="{FF2B5EF4-FFF2-40B4-BE49-F238E27FC236}">
                <a16:creationId xmlns:a16="http://schemas.microsoft.com/office/drawing/2014/main" id="{FD830471-752A-4F45-81D4-E47D785FA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0521" y="2548986"/>
            <a:ext cx="51593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2</a:t>
            </a:r>
            <a:endParaRPr kumimoji="1" lang="en-US" altLang="zh-CN" sz="20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  <a:p>
            <a:pPr algn="l" eaLnBrk="1" hangingPunct="1"/>
            <a:endParaRPr kumimoji="1" lang="en-US" altLang="zh-CN" sz="2000">
              <a:solidFill>
                <a:schemeClr val="tx1"/>
              </a:solidFill>
            </a:endParaRPr>
          </a:p>
        </p:txBody>
      </p:sp>
      <p:sp>
        <p:nvSpPr>
          <p:cNvPr id="37" name="Oval 54">
            <a:extLst>
              <a:ext uri="{FF2B5EF4-FFF2-40B4-BE49-F238E27FC236}">
                <a16:creationId xmlns:a16="http://schemas.microsoft.com/office/drawing/2014/main" id="{39713DC0-98F4-4599-835D-0025A0208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5421" y="3347498"/>
            <a:ext cx="100013" cy="127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Text Box 55">
            <a:extLst>
              <a:ext uri="{FF2B5EF4-FFF2-40B4-BE49-F238E27FC236}">
                <a16:creationId xmlns:a16="http://schemas.microsoft.com/office/drawing/2014/main" id="{2226DA2B-DC81-47FC-82F6-54315AB21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2746" y="3196686"/>
            <a:ext cx="696913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4</a:t>
            </a:r>
            <a:endParaRPr kumimoji="1" lang="en-US" altLang="zh-CN" sz="20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id="{E839EAAE-7173-40C9-A588-5E231BBC1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2571" y="4201573"/>
            <a:ext cx="100013" cy="12541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0" name="Text Box 57">
            <a:extLst>
              <a:ext uri="{FF2B5EF4-FFF2-40B4-BE49-F238E27FC236}">
                <a16:creationId xmlns:a16="http://schemas.microsoft.com/office/drawing/2014/main" id="{1E6ACFC3-0725-4570-9970-F0CA50C90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4659" y="4061873"/>
            <a:ext cx="7921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6</a:t>
            </a:r>
            <a:endParaRPr kumimoji="1" lang="en-US" altLang="zh-CN" sz="2000" b="0">
              <a:solidFill>
                <a:schemeClr val="tx1"/>
              </a:solidFill>
            </a:endParaRPr>
          </a:p>
        </p:txBody>
      </p:sp>
      <p:sp>
        <p:nvSpPr>
          <p:cNvPr id="41" name="Oval 58">
            <a:extLst>
              <a:ext uri="{FF2B5EF4-FFF2-40B4-BE49-F238E27FC236}">
                <a16:creationId xmlns:a16="http://schemas.microsoft.com/office/drawing/2014/main" id="{C3D4C9E2-8064-49FA-B89C-35CFEFB4D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4734" y="4211098"/>
            <a:ext cx="100012" cy="12541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2" name="Text Box 59">
            <a:extLst>
              <a:ext uri="{FF2B5EF4-FFF2-40B4-BE49-F238E27FC236}">
                <a16:creationId xmlns:a16="http://schemas.microsoft.com/office/drawing/2014/main" id="{ECA2FE5D-258F-4C22-BDAF-783E47AED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9134" y="4020598"/>
            <a:ext cx="42227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5</a:t>
            </a:r>
            <a:endParaRPr kumimoji="1" lang="en-US" altLang="zh-CN" sz="2000">
              <a:solidFill>
                <a:schemeClr val="tx1"/>
              </a:solidFill>
            </a:endParaRPr>
          </a:p>
        </p:txBody>
      </p:sp>
      <p:sp>
        <p:nvSpPr>
          <p:cNvPr id="43" name="Rectangle 60">
            <a:extLst>
              <a:ext uri="{FF2B5EF4-FFF2-40B4-BE49-F238E27FC236}">
                <a16:creationId xmlns:a16="http://schemas.microsoft.com/office/drawing/2014/main" id="{07891362-DBCC-456C-86EB-EDCE6BF70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784" y="5030248"/>
            <a:ext cx="2376487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bIns="0">
            <a:spAutoFit/>
          </a:bodyPr>
          <a:lstStyle/>
          <a:p>
            <a:r>
              <a:rPr kumimoji="1" lang="zh-CN" altLang="en-US"/>
              <a:t>二分图</a:t>
            </a:r>
          </a:p>
        </p:txBody>
      </p:sp>
      <p:sp>
        <p:nvSpPr>
          <p:cNvPr id="44" name="Rectangle 61">
            <a:extLst>
              <a:ext uri="{FF2B5EF4-FFF2-40B4-BE49-F238E27FC236}">
                <a16:creationId xmlns:a16="http://schemas.microsoft.com/office/drawing/2014/main" id="{3AF9CA2C-861F-4F42-961C-6789974A7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1959" y="5069936"/>
            <a:ext cx="2376487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bIns="0">
            <a:spAutoFit/>
          </a:bodyPr>
          <a:lstStyle/>
          <a:p>
            <a:r>
              <a:rPr kumimoji="1" lang="zh-CN" altLang="en-US"/>
              <a:t>完全二分图</a:t>
            </a:r>
          </a:p>
        </p:txBody>
      </p:sp>
      <p:sp>
        <p:nvSpPr>
          <p:cNvPr id="45" name="Rectangle 62">
            <a:extLst>
              <a:ext uri="{FF2B5EF4-FFF2-40B4-BE49-F238E27FC236}">
                <a16:creationId xmlns:a16="http://schemas.microsoft.com/office/drawing/2014/main" id="{78CB9BC2-9A79-467A-990A-4CF88D302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3084" y="1540923"/>
            <a:ext cx="7489825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Font typeface="Symbol" panose="05050102010706020507" pitchFamily="18" charset="2"/>
              <a:defRPr kumimoji="1" sz="2800" b="1">
                <a:solidFill>
                  <a:srgbClr val="003399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sz="24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2pPr>
            <a:lvl3pPr marL="11430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20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3pPr>
            <a:lvl4pPr marL="16002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4pPr>
            <a:lvl5pPr marL="20574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5pPr>
            <a:lvl6pPr marL="25146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6pPr>
            <a:lvl7pPr marL="29718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7pPr>
            <a:lvl8pPr marL="34290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8pPr>
            <a:lvl9pPr marL="38862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400" baseline="-300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={v1,v3,v5}, V</a:t>
            </a:r>
            <a:r>
              <a:rPr lang="en-US" altLang="zh-CN" sz="2400" baseline="-300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={v2,v4,v6}</a:t>
            </a:r>
          </a:p>
        </p:txBody>
      </p:sp>
    </p:spTree>
    <p:extLst>
      <p:ext uri="{BB962C8B-B14F-4D97-AF65-F5344CB8AC3E}">
        <p14:creationId xmlns:p14="http://schemas.microsoft.com/office/powerpoint/2010/main" val="2357431069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7" grpId="0"/>
      <p:bldP spid="19" grpId="0"/>
      <p:bldP spid="21" grpId="0"/>
      <p:bldP spid="32" grpId="0"/>
      <p:bldP spid="34" grpId="0"/>
      <p:bldP spid="36" grpId="0"/>
      <p:bldP spid="38" grpId="0"/>
      <p:bldP spid="40" grpId="0"/>
      <p:bldP spid="42" grpId="0"/>
      <p:bldP spid="43" grpId="0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F37DD17-0352-4969-8C34-F8B65F0C9F2E}"/>
              </a:ext>
            </a:extLst>
          </p:cNvPr>
          <p:cNvSpPr/>
          <p:nvPr/>
        </p:nvSpPr>
        <p:spPr>
          <a:xfrm>
            <a:off x="2582874" y="1731298"/>
            <a:ext cx="53944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是有限集合，则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 X≺</a:t>
            </a:r>
            <a:r>
              <a:rPr lang="he-IL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א</a:t>
            </a:r>
            <a:r>
              <a:rPr lang="ar-SA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≺</a:t>
            </a:r>
            <a:r>
              <a:rPr lang="ar-SA" altLang="zh-CN" sz="28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</a:t>
            </a:r>
            <a:r>
              <a:rPr lang="he-IL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א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6E7833F-D089-4F7F-B7D2-DEA6915A6E7E}"/>
              </a:ext>
            </a:extLst>
          </p:cNvPr>
          <p:cNvSpPr/>
          <p:nvPr/>
        </p:nvSpPr>
        <p:spPr>
          <a:xfrm>
            <a:off x="2582874" y="2724408"/>
            <a:ext cx="4899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设</a:t>
            </a:r>
            <a:r>
              <a:rPr kumimoji="1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X</a:t>
            </a: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是无限集合，则</a:t>
            </a:r>
            <a:r>
              <a:rPr kumimoji="1" lang="ar-SA" altLang="zh-CN" sz="2800" kern="0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0</a:t>
            </a:r>
            <a:r>
              <a:rPr kumimoji="1" lang="he-IL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א</a:t>
            </a:r>
            <a:r>
              <a:rPr kumimoji="1" lang="ar-SA" altLang="zh-CN" sz="2800" kern="0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kumimoji="1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≼card X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69C5307-5E10-4E58-B4A4-B8CD67A01649}"/>
              </a:ext>
            </a:extLst>
          </p:cNvPr>
          <p:cNvSpPr/>
          <p:nvPr/>
        </p:nvSpPr>
        <p:spPr>
          <a:xfrm>
            <a:off x="2669839" y="3915332"/>
            <a:ext cx="585609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是集合，其中，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X≺card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2BE75B-185C-BCC0-C227-16561F219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74B821-D97A-879C-49F3-598731B30C5A}"/>
              </a:ext>
            </a:extLst>
          </p:cNvPr>
          <p:cNvSpPr txBox="1"/>
          <p:nvPr/>
        </p:nvSpPr>
        <p:spPr>
          <a:xfrm>
            <a:off x="1698259" y="906746"/>
            <a:ext cx="377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集合的基数</a:t>
            </a:r>
          </a:p>
        </p:txBody>
      </p:sp>
    </p:spTree>
    <p:extLst>
      <p:ext uri="{BB962C8B-B14F-4D97-AF65-F5344CB8AC3E}">
        <p14:creationId xmlns:p14="http://schemas.microsoft.com/office/powerpoint/2010/main" val="3819253716"/>
      </p:ext>
    </p:extLst>
  </p:cSld>
  <p:clrMapOvr>
    <a:masterClrMapping/>
  </p:clrMapOvr>
  <p:transition spd="slow" advTm="0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Line 43">
            <a:extLst>
              <a:ext uri="{FF2B5EF4-FFF2-40B4-BE49-F238E27FC236}">
                <a16:creationId xmlns:a16="http://schemas.microsoft.com/office/drawing/2014/main" id="{833A0DA1-F551-4058-98D5-E66D1567A3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9450" y="1637791"/>
            <a:ext cx="1789113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44">
            <a:extLst>
              <a:ext uri="{FF2B5EF4-FFF2-40B4-BE49-F238E27FC236}">
                <a16:creationId xmlns:a16="http://schemas.microsoft.com/office/drawing/2014/main" id="{14E9CAAF-771E-4E53-8280-A956EAA6A10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82775" y="1610803"/>
            <a:ext cx="1855788" cy="1539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Line 45">
            <a:extLst>
              <a:ext uri="{FF2B5EF4-FFF2-40B4-BE49-F238E27FC236}">
                <a16:creationId xmlns:a16="http://schemas.microsoft.com/office/drawing/2014/main" id="{6C384E95-2F7D-42BF-9382-AE959F9F05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9450" y="1637791"/>
            <a:ext cx="1789113" cy="647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Line 46">
            <a:extLst>
              <a:ext uri="{FF2B5EF4-FFF2-40B4-BE49-F238E27FC236}">
                <a16:creationId xmlns:a16="http://schemas.microsoft.com/office/drawing/2014/main" id="{A6DD456D-62DD-42B9-B486-5DBE4B629531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9450" y="2285491"/>
            <a:ext cx="17891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Line 47">
            <a:extLst>
              <a:ext uri="{FF2B5EF4-FFF2-40B4-BE49-F238E27FC236}">
                <a16:creationId xmlns:a16="http://schemas.microsoft.com/office/drawing/2014/main" id="{9B41A96B-F171-40DF-BDD6-A82B7CC8F5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9450" y="2285491"/>
            <a:ext cx="1789113" cy="8651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Line 48">
            <a:extLst>
              <a:ext uri="{FF2B5EF4-FFF2-40B4-BE49-F238E27FC236}">
                <a16:creationId xmlns:a16="http://schemas.microsoft.com/office/drawing/2014/main" id="{4B5F0DAE-4D32-4294-81E0-3C4EB2E933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9450" y="3150678"/>
            <a:ext cx="17891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49">
            <a:extLst>
              <a:ext uri="{FF2B5EF4-FFF2-40B4-BE49-F238E27FC236}">
                <a16:creationId xmlns:a16="http://schemas.microsoft.com/office/drawing/2014/main" id="{BA7A5A9D-1A1C-4BC3-AAC9-5EA422C135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54725" y="1350453"/>
            <a:ext cx="993775" cy="647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Line 50">
            <a:extLst>
              <a:ext uri="{FF2B5EF4-FFF2-40B4-BE49-F238E27FC236}">
                <a16:creationId xmlns:a16="http://schemas.microsoft.com/office/drawing/2014/main" id="{D96BE56F-78CE-4C33-BEAF-21B9282B4434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4725" y="1998153"/>
            <a:ext cx="0" cy="8651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51">
            <a:extLst>
              <a:ext uri="{FF2B5EF4-FFF2-40B4-BE49-F238E27FC236}">
                <a16:creationId xmlns:a16="http://schemas.microsoft.com/office/drawing/2014/main" id="{78801A75-002A-4A05-A4E2-0F2955C78F47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4725" y="2863341"/>
            <a:ext cx="993775" cy="647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52">
            <a:extLst>
              <a:ext uri="{FF2B5EF4-FFF2-40B4-BE49-F238E27FC236}">
                <a16:creationId xmlns:a16="http://schemas.microsoft.com/office/drawing/2014/main" id="{9CEE45D1-F252-400F-9641-C16CCB554A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48500" y="2863341"/>
            <a:ext cx="795338" cy="647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Line 53">
            <a:extLst>
              <a:ext uri="{FF2B5EF4-FFF2-40B4-BE49-F238E27FC236}">
                <a16:creationId xmlns:a16="http://schemas.microsoft.com/office/drawing/2014/main" id="{DD8702C8-03DE-4974-B08C-3186F1C696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43838" y="1998153"/>
            <a:ext cx="0" cy="8651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Line 54">
            <a:extLst>
              <a:ext uri="{FF2B5EF4-FFF2-40B4-BE49-F238E27FC236}">
                <a16:creationId xmlns:a16="http://schemas.microsoft.com/office/drawing/2014/main" id="{DEC27F0F-87B1-476C-99CA-725E9BCC825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448500" y="1350453"/>
            <a:ext cx="795338" cy="647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Oval 55">
            <a:extLst>
              <a:ext uri="{FF2B5EF4-FFF2-40B4-BE49-F238E27FC236}">
                <a16:creationId xmlns:a16="http://schemas.microsoft.com/office/drawing/2014/main" id="{314CFB2B-E0EB-4F77-96EA-1EEED5E0A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2088" y="1880678"/>
            <a:ext cx="100012" cy="127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" name="Oval 56">
            <a:extLst>
              <a:ext uri="{FF2B5EF4-FFF2-40B4-BE49-F238E27FC236}">
                <a16:creationId xmlns:a16="http://schemas.microsoft.com/office/drawing/2014/main" id="{A833F274-9146-4D21-B819-9A16E7BB8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513" y="2787141"/>
            <a:ext cx="100012" cy="12541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8" name="Oval 57">
            <a:extLst>
              <a:ext uri="{FF2B5EF4-FFF2-40B4-BE49-F238E27FC236}">
                <a16:creationId xmlns:a16="http://schemas.microsoft.com/office/drawing/2014/main" id="{AAB1DA68-6CA9-44EF-AAD3-EAADC5C35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2938" y="1309178"/>
            <a:ext cx="100012" cy="12541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9" name="Oval 58">
            <a:extLst>
              <a:ext uri="{FF2B5EF4-FFF2-40B4-BE49-F238E27FC236}">
                <a16:creationId xmlns:a16="http://schemas.microsoft.com/office/drawing/2014/main" id="{321CE38F-AB34-490D-996C-4A7A9155D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0750" y="1882266"/>
            <a:ext cx="101600" cy="12541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" name="Oval 59">
            <a:extLst>
              <a:ext uri="{FF2B5EF4-FFF2-40B4-BE49-F238E27FC236}">
                <a16:creationId xmlns:a16="http://schemas.microsoft.com/office/drawing/2014/main" id="{F5EA71E6-FDA5-4E40-9B4B-CF3ADFFAD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3200" y="2769678"/>
            <a:ext cx="100013" cy="127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1" name="Text Box 61">
            <a:extLst>
              <a:ext uri="{FF2B5EF4-FFF2-40B4-BE49-F238E27FC236}">
                <a16:creationId xmlns:a16="http://schemas.microsoft.com/office/drawing/2014/main" id="{7277705A-6765-4570-9CA1-6E06A9FFA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2275" y="1733041"/>
            <a:ext cx="39687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6</a:t>
            </a:r>
            <a:endParaRPr kumimoji="1" lang="en-US" altLang="zh-CN" sz="2000">
              <a:solidFill>
                <a:schemeClr val="tx1"/>
              </a:solidFill>
            </a:endParaRPr>
          </a:p>
        </p:txBody>
      </p:sp>
      <p:sp>
        <p:nvSpPr>
          <p:cNvPr id="22" name="Text Box 62">
            <a:extLst>
              <a:ext uri="{FF2B5EF4-FFF2-40B4-BE49-F238E27FC236}">
                <a16:creationId xmlns:a16="http://schemas.microsoft.com/office/drawing/2014/main" id="{DDE05F61-DA98-41EC-B45B-780E0E9DC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7700" y="1733041"/>
            <a:ext cx="42703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2</a:t>
            </a:r>
            <a:endParaRPr kumimoji="1" lang="en-US" altLang="zh-CN" sz="20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  <a:p>
            <a:pPr algn="l" eaLnBrk="1" hangingPunct="1"/>
            <a:endParaRPr kumimoji="1" lang="en-US" altLang="zh-CN" sz="2000">
              <a:solidFill>
                <a:schemeClr val="tx1"/>
              </a:solidFill>
            </a:endParaRPr>
          </a:p>
        </p:txBody>
      </p:sp>
      <p:sp>
        <p:nvSpPr>
          <p:cNvPr id="23" name="Text Box 63">
            <a:extLst>
              <a:ext uri="{FF2B5EF4-FFF2-40B4-BE49-F238E27FC236}">
                <a16:creationId xmlns:a16="http://schemas.microsoft.com/office/drawing/2014/main" id="{99139548-CB94-4C16-AB20-6EE8BE342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1038" y="2647441"/>
            <a:ext cx="5381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3</a:t>
            </a:r>
            <a:endParaRPr kumimoji="1" lang="en-US" altLang="zh-CN" sz="20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  <a:p>
            <a:pPr algn="l" eaLnBrk="1" hangingPunct="1"/>
            <a:endParaRPr kumimoji="1" lang="en-US" altLang="zh-CN" sz="2000" b="0">
              <a:solidFill>
                <a:schemeClr val="tx1"/>
              </a:solidFill>
            </a:endParaRPr>
          </a:p>
        </p:txBody>
      </p:sp>
      <p:sp>
        <p:nvSpPr>
          <p:cNvPr id="24" name="Text Box 64">
            <a:extLst>
              <a:ext uri="{FF2B5EF4-FFF2-40B4-BE49-F238E27FC236}">
                <a16:creationId xmlns:a16="http://schemas.microsoft.com/office/drawing/2014/main" id="{8F061715-B2C7-464D-B164-706C7F893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7988" y="2647441"/>
            <a:ext cx="528637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5</a:t>
            </a:r>
            <a:endParaRPr kumimoji="1" lang="en-US" altLang="zh-CN" sz="20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25" name="Oval 65">
            <a:extLst>
              <a:ext uri="{FF2B5EF4-FFF2-40B4-BE49-F238E27FC236}">
                <a16:creationId xmlns:a16="http://schemas.microsoft.com/office/drawing/2014/main" id="{69F5F6D9-CDEB-4C86-84FA-8E7B4BCFD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2775" y="1582228"/>
            <a:ext cx="100013" cy="127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6" name="Text Box 66">
            <a:extLst>
              <a:ext uri="{FF2B5EF4-FFF2-40B4-BE49-F238E27FC236}">
                <a16:creationId xmlns:a16="http://schemas.microsoft.com/office/drawing/2014/main" id="{99798E51-5E37-4E2F-AB83-2D4A2659E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0988" y="1421891"/>
            <a:ext cx="32067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solidFill>
                  <a:srgbClr val="080808"/>
                </a:solidFill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solidFill>
                  <a:srgbClr val="08080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1</a:t>
            </a:r>
            <a:endParaRPr kumimoji="1" lang="en-US" altLang="zh-CN" sz="2000">
              <a:solidFill>
                <a:srgbClr val="080808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  <a:p>
            <a:pPr algn="l" eaLnBrk="1" hangingPunct="1"/>
            <a:endParaRPr kumimoji="1" lang="en-US" altLang="zh-CN" sz="2000" b="0">
              <a:solidFill>
                <a:srgbClr val="080808"/>
              </a:solidFill>
              <a:latin typeface="宋体" panose="02010600030101010101" pitchFamily="2" charset="-122"/>
            </a:endParaRPr>
          </a:p>
        </p:txBody>
      </p:sp>
      <p:sp>
        <p:nvSpPr>
          <p:cNvPr id="27" name="Oval 67">
            <a:extLst>
              <a:ext uri="{FF2B5EF4-FFF2-40B4-BE49-F238E27FC236}">
                <a16:creationId xmlns:a16="http://schemas.microsoft.com/office/drawing/2014/main" id="{25821599-6EEE-4072-A136-7F747E8B2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588" y="2199766"/>
            <a:ext cx="101600" cy="127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8" name="Text Box 68">
            <a:extLst>
              <a:ext uri="{FF2B5EF4-FFF2-40B4-BE49-F238E27FC236}">
                <a16:creationId xmlns:a16="http://schemas.microsoft.com/office/drawing/2014/main" id="{BD535A31-A87E-4DFA-B02D-C1D00533E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0988" y="2106103"/>
            <a:ext cx="39211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3</a:t>
            </a:r>
            <a:endParaRPr kumimoji="1" lang="en-US" altLang="zh-CN" sz="2000" b="0">
              <a:solidFill>
                <a:schemeClr val="tx1"/>
              </a:solidFill>
            </a:endParaRPr>
          </a:p>
        </p:txBody>
      </p:sp>
      <p:sp>
        <p:nvSpPr>
          <p:cNvPr id="29" name="Oval 69">
            <a:extLst>
              <a:ext uri="{FF2B5EF4-FFF2-40B4-BE49-F238E27FC236}">
                <a16:creationId xmlns:a16="http://schemas.microsoft.com/office/drawing/2014/main" id="{5B8FF16F-BFA6-47FC-8FA3-598DB4A70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6963" y="1602866"/>
            <a:ext cx="101600" cy="127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" name="Text Box 70">
            <a:extLst>
              <a:ext uri="{FF2B5EF4-FFF2-40B4-BE49-F238E27FC236}">
                <a16:creationId xmlns:a16="http://schemas.microsoft.com/office/drawing/2014/main" id="{42F66485-47BB-4CF6-ADC7-07A283882A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3650" y="1421891"/>
            <a:ext cx="51593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2</a:t>
            </a:r>
            <a:endParaRPr kumimoji="1" lang="en-US" altLang="zh-CN" sz="20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  <a:p>
            <a:pPr algn="l" eaLnBrk="1" hangingPunct="1"/>
            <a:endParaRPr kumimoji="1" lang="en-US" altLang="zh-CN" sz="2000">
              <a:solidFill>
                <a:schemeClr val="tx1"/>
              </a:solidFill>
            </a:endParaRPr>
          </a:p>
        </p:txBody>
      </p:sp>
      <p:sp>
        <p:nvSpPr>
          <p:cNvPr id="31" name="Oval 71">
            <a:extLst>
              <a:ext uri="{FF2B5EF4-FFF2-40B4-BE49-F238E27FC236}">
                <a16:creationId xmlns:a16="http://schemas.microsoft.com/office/drawing/2014/main" id="{77545B05-2BC8-4394-84AB-65E06054B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50" y="2220403"/>
            <a:ext cx="100013" cy="127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2" name="Text Box 72">
            <a:extLst>
              <a:ext uri="{FF2B5EF4-FFF2-40B4-BE49-F238E27FC236}">
                <a16:creationId xmlns:a16="http://schemas.microsoft.com/office/drawing/2014/main" id="{B43F43E3-938C-4FAD-9ECD-14B785A2EB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5875" y="2069591"/>
            <a:ext cx="696913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4</a:t>
            </a:r>
            <a:endParaRPr kumimoji="1" lang="en-US" altLang="zh-CN" sz="20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33" name="Oval 73">
            <a:extLst>
              <a:ext uri="{FF2B5EF4-FFF2-40B4-BE49-F238E27FC236}">
                <a16:creationId xmlns:a16="http://schemas.microsoft.com/office/drawing/2014/main" id="{0AA22854-8D71-4EB8-ABFC-F2CC2907D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700" y="3074478"/>
            <a:ext cx="100013" cy="12541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4" name="Text Box 74">
            <a:extLst>
              <a:ext uri="{FF2B5EF4-FFF2-40B4-BE49-F238E27FC236}">
                <a16:creationId xmlns:a16="http://schemas.microsoft.com/office/drawing/2014/main" id="{F091FC99-64BB-46D4-9842-5FB8A916E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6038" y="3006216"/>
            <a:ext cx="7921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6</a:t>
            </a:r>
            <a:endParaRPr kumimoji="1" lang="en-US" altLang="zh-CN" sz="2000" b="0">
              <a:solidFill>
                <a:schemeClr val="tx1"/>
              </a:solidFill>
            </a:endParaRPr>
          </a:p>
        </p:txBody>
      </p:sp>
      <p:sp>
        <p:nvSpPr>
          <p:cNvPr id="35" name="Oval 75">
            <a:extLst>
              <a:ext uri="{FF2B5EF4-FFF2-40B4-BE49-F238E27FC236}">
                <a16:creationId xmlns:a16="http://schemas.microsoft.com/office/drawing/2014/main" id="{E2F16A5C-52F2-4ED4-9FDA-0DC52B5F5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2938" y="3417378"/>
            <a:ext cx="100012" cy="127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6" name="Text Box 76">
            <a:extLst>
              <a:ext uri="{FF2B5EF4-FFF2-40B4-BE49-F238E27FC236}">
                <a16:creationId xmlns:a16="http://schemas.microsoft.com/office/drawing/2014/main" id="{C72339B2-FC78-4BCC-98AA-60BE86ACF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8488" y="3439603"/>
            <a:ext cx="566737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4</a:t>
            </a:r>
            <a:endParaRPr kumimoji="1" lang="en-US" altLang="zh-CN" sz="2000">
              <a:solidFill>
                <a:schemeClr val="tx1"/>
              </a:solidFill>
            </a:endParaRPr>
          </a:p>
        </p:txBody>
      </p:sp>
      <p:sp>
        <p:nvSpPr>
          <p:cNvPr id="37" name="Oval 77">
            <a:extLst>
              <a:ext uri="{FF2B5EF4-FFF2-40B4-BE49-F238E27FC236}">
                <a16:creationId xmlns:a16="http://schemas.microsoft.com/office/drawing/2014/main" id="{136F576E-C1A8-4696-B119-A937AF9F0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7863" y="3084003"/>
            <a:ext cx="100012" cy="12541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Text Box 78">
            <a:extLst>
              <a:ext uri="{FF2B5EF4-FFF2-40B4-BE49-F238E27FC236}">
                <a16:creationId xmlns:a16="http://schemas.microsoft.com/office/drawing/2014/main" id="{2F07659F-2EB4-4F38-A11E-7BD23EE3A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2263" y="2893503"/>
            <a:ext cx="42227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5</a:t>
            </a:r>
            <a:endParaRPr kumimoji="1" lang="en-US" altLang="zh-CN" sz="2000">
              <a:solidFill>
                <a:schemeClr val="tx1"/>
              </a:solidFill>
            </a:endParaRPr>
          </a:p>
        </p:txBody>
      </p:sp>
      <p:sp>
        <p:nvSpPr>
          <p:cNvPr id="39" name="Rectangle 79">
            <a:extLst>
              <a:ext uri="{FF2B5EF4-FFF2-40B4-BE49-F238E27FC236}">
                <a16:creationId xmlns:a16="http://schemas.microsoft.com/office/drawing/2014/main" id="{45A98C75-077A-4747-93E0-93A684D04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563" y="3653916"/>
            <a:ext cx="1766887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Font typeface="Symbol" panose="05050102010706020507" pitchFamily="18" charset="2"/>
              <a:defRPr kumimoji="1" sz="2800" b="1">
                <a:solidFill>
                  <a:srgbClr val="003399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sz="24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2pPr>
            <a:lvl3pPr marL="11430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20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3pPr>
            <a:lvl4pPr marL="16002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4pPr>
            <a:lvl5pPr marL="20574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5pPr>
            <a:lvl6pPr marL="25146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6pPr>
            <a:lvl7pPr marL="29718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7pPr>
            <a:lvl8pPr marL="34290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8pPr>
            <a:lvl9pPr marL="38862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40" name="Rectangle 80">
            <a:extLst>
              <a:ext uri="{FF2B5EF4-FFF2-40B4-BE49-F238E27FC236}">
                <a16:creationId xmlns:a16="http://schemas.microsoft.com/office/drawing/2014/main" id="{48ADA2E8-0FA9-400A-8655-36ED47009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3963" y="3798378"/>
            <a:ext cx="1800225" cy="62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Font typeface="Symbol" panose="05050102010706020507" pitchFamily="18" charset="2"/>
              <a:defRPr kumimoji="1" sz="2800" b="1">
                <a:solidFill>
                  <a:srgbClr val="003399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sz="24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2pPr>
            <a:lvl3pPr marL="11430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20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3pPr>
            <a:lvl4pPr marL="16002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4pPr>
            <a:lvl5pPr marL="20574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5pPr>
            <a:lvl6pPr marL="25146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6pPr>
            <a:lvl7pPr marL="29718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7pPr>
            <a:lvl8pPr marL="34290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8pPr>
            <a:lvl9pPr marL="38862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图（</a:t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41" name="Rectangle 81">
            <a:extLst>
              <a:ext uri="{FF2B5EF4-FFF2-40B4-BE49-F238E27FC236}">
                <a16:creationId xmlns:a16="http://schemas.microsoft.com/office/drawing/2014/main" id="{F10A46AB-87C7-45A5-B29D-91F1B4F0C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925" y="4663566"/>
            <a:ext cx="7489825" cy="187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Font typeface="Symbol" panose="05050102010706020507" pitchFamily="18" charset="2"/>
              <a:defRPr kumimoji="1" sz="2800" b="1">
                <a:solidFill>
                  <a:srgbClr val="003399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sz="24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2pPr>
            <a:lvl3pPr marL="11430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2000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3pPr>
            <a:lvl4pPr marL="16002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–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4pPr>
            <a:lvl5pPr marL="2057400" indent="-228600" algn="l">
              <a:lnSpc>
                <a:spcPct val="13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5pPr>
            <a:lvl6pPr marL="25146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6pPr>
            <a:lvl7pPr marL="29718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7pPr>
            <a:lvl8pPr marL="34290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8pPr>
            <a:lvl9pPr marL="3886200" indent="-2286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b="1">
                <a:solidFill>
                  <a:srgbClr val="003399"/>
                </a:solidFill>
                <a:latin typeface="Comic Sans MS" panose="030F0702030302020204" pitchFamily="66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(a)</a:t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是二分图</a:t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,</a:t>
            </a:r>
          </a:p>
          <a:p>
            <a:pPr eaLnBrk="1" hangingPunct="1"/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图（</a:t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）是图</a:t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(a)</a:t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的另一种表示。</a:t>
            </a:r>
          </a:p>
        </p:txBody>
      </p:sp>
      <p:sp>
        <p:nvSpPr>
          <p:cNvPr id="42" name="Text Box 60">
            <a:extLst>
              <a:ext uri="{FF2B5EF4-FFF2-40B4-BE49-F238E27FC236}">
                <a16:creationId xmlns:a16="http://schemas.microsoft.com/office/drawing/2014/main" id="{48F20426-9F79-4D65-8E67-60DF9F143C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3351" y="1026604"/>
            <a:ext cx="441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r>
              <a:rPr kumimoji="1" lang="en-US" altLang="zh-CN" sz="2000" dirty="0">
                <a:solidFill>
                  <a:srgbClr val="080808"/>
                </a:solidFill>
                <a:latin typeface="宋体" panose="02010600030101010101" pitchFamily="2" charset="-122"/>
              </a:rPr>
              <a:t>v</a:t>
            </a:r>
            <a:r>
              <a:rPr kumimoji="1" lang="en-US" altLang="zh-CN" sz="2000" baseline="-25000" dirty="0">
                <a:solidFill>
                  <a:srgbClr val="08080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1</a:t>
            </a:r>
            <a:endParaRPr kumimoji="1" lang="en-US" altLang="zh-CN" sz="2000" dirty="0">
              <a:solidFill>
                <a:srgbClr val="080808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  <a:p>
            <a:pPr algn="l" eaLnBrk="1" hangingPunct="1"/>
            <a:endParaRPr kumimoji="1" lang="en-US" altLang="zh-CN" sz="1800" b="0" dirty="0">
              <a:solidFill>
                <a:srgbClr val="080808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2919763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6" name="文本占位符 64514"/>
          <p:cNvSpPr txBox="1">
            <a:spLocks/>
          </p:cNvSpPr>
          <p:nvPr/>
        </p:nvSpPr>
        <p:spPr>
          <a:xfrm>
            <a:off x="1215005" y="1380605"/>
            <a:ext cx="8382000" cy="4495800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3333FF"/>
                </a:solidFill>
                <a:latin typeface="Microsoft YaHei" panose="020B0503020204020204" charset="-122"/>
                <a:ea typeface="Microsoft YaHei" panose="020B0503020204020204" charset="-122"/>
              </a:rPr>
              <a:t>图的同构</a:t>
            </a:r>
            <a:r>
              <a:rPr lang="en-US" altLang="zh-CN" dirty="0">
                <a:solidFill>
                  <a:srgbClr val="3333FF"/>
                </a:solidFill>
                <a:latin typeface="Microsoft YaHei" panose="020B0503020204020204" charset="-122"/>
                <a:ea typeface="Microsoft YaHei" panose="020B0503020204020204" charset="-122"/>
              </a:rPr>
              <a:t>(</a:t>
            </a:r>
            <a:r>
              <a:rPr lang="en-US" altLang="zh-CN" dirty="0">
                <a:solidFill>
                  <a:srgbClr val="3333FF"/>
                </a:solidFill>
                <a:sym typeface="+mn-ea"/>
              </a:rPr>
              <a:t>Isomorphism </a:t>
            </a:r>
            <a:r>
              <a:rPr lang="en-US" altLang="zh-CN" dirty="0">
                <a:solidFill>
                  <a:srgbClr val="3333FF"/>
                </a:solidFill>
                <a:latin typeface="Microsoft YaHei" panose="020B0503020204020204" charset="-122"/>
                <a:ea typeface="Microsoft YaHei" panose="020B0503020204020204" charset="-122"/>
              </a:rPr>
              <a:t>)</a:t>
            </a:r>
          </a:p>
          <a:p>
            <a:pPr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 dirty="0">
              <a:solidFill>
                <a:srgbClr val="FF3300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000" dirty="0">
                <a:latin typeface="Microsoft YaHei" panose="020B0503020204020204" charset="-122"/>
                <a:ea typeface="Microsoft YaHei" panose="020B0503020204020204" charset="-122"/>
              </a:rPr>
              <a:t>设</a:t>
            </a: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</a:rPr>
              <a:t>(</a:t>
            </a:r>
            <a:r>
              <a:rPr lang="zh-CN" altLang="en-US" sz="2000" dirty="0">
                <a:latin typeface="Microsoft YaHei" panose="020B0503020204020204" charset="-122"/>
                <a:ea typeface="Microsoft YaHei" panose="020B0503020204020204" charset="-122"/>
              </a:rPr>
              <a:t>有向</a:t>
            </a: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</a:rPr>
              <a:t>)</a:t>
            </a:r>
            <a:r>
              <a:rPr lang="zh-CN" altLang="en-US" sz="2000" dirty="0">
                <a:latin typeface="Microsoft YaHei" panose="020B0503020204020204" charset="-122"/>
                <a:ea typeface="Microsoft YaHei" panose="020B0503020204020204" charset="-122"/>
              </a:rPr>
              <a:t>图</a:t>
            </a: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</a:rPr>
              <a:t>G</a:t>
            </a:r>
            <a:r>
              <a:rPr lang="en-US" altLang="zh-CN" sz="2000" baseline="-25000" dirty="0">
                <a:latin typeface="Microsoft YaHei" panose="020B0503020204020204" charset="-122"/>
                <a:ea typeface="Microsoft YaHei" panose="020B0503020204020204" charset="-122"/>
              </a:rPr>
              <a:t>1</a:t>
            </a: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</a:rPr>
              <a:t>=&lt;V</a:t>
            </a:r>
            <a:r>
              <a:rPr lang="en-US" altLang="zh-CN" sz="2000" baseline="-25000" dirty="0">
                <a:latin typeface="Microsoft YaHei" panose="020B0503020204020204" charset="-122"/>
                <a:ea typeface="Microsoft YaHei" panose="020B0503020204020204" charset="-122"/>
              </a:rPr>
              <a:t>1</a:t>
            </a: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</a:rPr>
              <a:t>,E</a:t>
            </a:r>
            <a:r>
              <a:rPr lang="en-US" altLang="zh-CN" sz="2000" baseline="-25000" dirty="0">
                <a:latin typeface="Microsoft YaHei" panose="020B0503020204020204" charset="-122"/>
                <a:ea typeface="Microsoft YaHei" panose="020B0503020204020204" charset="-122"/>
              </a:rPr>
              <a:t>1</a:t>
            </a: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</a:rPr>
              <a:t>&gt;, G</a:t>
            </a:r>
            <a:r>
              <a:rPr lang="en-US" altLang="zh-CN" sz="2000" baseline="-25000" dirty="0">
                <a:latin typeface="Microsoft YaHei" panose="020B0503020204020204" charset="-122"/>
                <a:ea typeface="Microsoft YaHei" panose="020B0503020204020204" charset="-122"/>
              </a:rPr>
              <a:t>2</a:t>
            </a: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</a:rPr>
              <a:t>=&lt;V</a:t>
            </a:r>
            <a:r>
              <a:rPr lang="en-US" altLang="zh-CN" sz="2000" baseline="-25000" dirty="0">
                <a:latin typeface="Microsoft YaHei" panose="020B0503020204020204" charset="-122"/>
                <a:ea typeface="Microsoft YaHei" panose="020B0503020204020204" charset="-122"/>
              </a:rPr>
              <a:t>2</a:t>
            </a: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</a:rPr>
              <a:t>,E</a:t>
            </a:r>
            <a:r>
              <a:rPr lang="en-US" altLang="zh-CN" sz="2000" baseline="-25000" dirty="0">
                <a:latin typeface="Microsoft YaHei" panose="020B0503020204020204" charset="-122"/>
                <a:ea typeface="Microsoft YaHei" panose="020B0503020204020204" charset="-122"/>
              </a:rPr>
              <a:t>2</a:t>
            </a: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</a:rPr>
              <a:t>&gt;, </a:t>
            </a:r>
            <a:r>
              <a:rPr lang="zh-CN" altLang="en-US" sz="2000" dirty="0">
                <a:latin typeface="Microsoft YaHei" panose="020B0503020204020204" charset="-122"/>
                <a:ea typeface="Microsoft YaHei" panose="020B0503020204020204" charset="-122"/>
              </a:rPr>
              <a:t>若存在双射 </a:t>
            </a: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</a:rPr>
              <a:t>f:V</a:t>
            </a:r>
            <a:r>
              <a:rPr lang="en-US" altLang="zh-CN" sz="2000" baseline="-25000" dirty="0">
                <a:latin typeface="Microsoft YaHei" panose="020B0503020204020204" charset="-122"/>
                <a:ea typeface="Microsoft YaHei" panose="020B0503020204020204" charset="-122"/>
              </a:rPr>
              <a:t>1</a:t>
            </a: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</a:t>
            </a: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</a:rPr>
              <a:t>V</a:t>
            </a:r>
            <a:r>
              <a:rPr lang="en-US" altLang="zh-CN" sz="2000" baseline="-25000" dirty="0">
                <a:latin typeface="Microsoft YaHei" panose="020B0503020204020204" charset="-122"/>
                <a:ea typeface="Microsoft YaHei" panose="020B0503020204020204" charset="-122"/>
              </a:rPr>
              <a:t>2</a:t>
            </a: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</a:rPr>
              <a:t>, </a:t>
            </a:r>
            <a:r>
              <a:rPr lang="zh-CN" altLang="en-US" sz="2000" dirty="0">
                <a:latin typeface="Microsoft YaHei" panose="020B0503020204020204" charset="-122"/>
                <a:ea typeface="Microsoft YaHei" panose="020B0503020204020204" charset="-122"/>
              </a:rPr>
              <a:t>满足</a:t>
            </a:r>
          </a:p>
          <a:p>
            <a:pPr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0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    </a:t>
            </a:r>
          </a:p>
          <a:p>
            <a:pPr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		u</a:t>
            </a: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</a:rPr>
              <a:t>V</a:t>
            </a:r>
            <a:r>
              <a:rPr lang="en-US" altLang="zh-CN" sz="2000" baseline="-25000" dirty="0">
                <a:latin typeface="Microsoft YaHei" panose="020B0503020204020204" charset="-122"/>
                <a:ea typeface="Microsoft YaHei" panose="020B0503020204020204" charset="-122"/>
              </a:rPr>
              <a:t>1</a:t>
            </a: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,v</a:t>
            </a: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</a:rPr>
              <a:t>V</a:t>
            </a:r>
            <a:r>
              <a:rPr lang="en-US" altLang="zh-CN" sz="2000" baseline="-25000" dirty="0">
                <a:latin typeface="Microsoft YaHei" panose="020B0503020204020204" charset="-122"/>
                <a:ea typeface="Microsoft YaHei" panose="020B0503020204020204" charset="-122"/>
              </a:rPr>
              <a:t>1</a:t>
            </a: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, </a:t>
            </a: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</a:rPr>
              <a:t>(</a:t>
            </a:r>
            <a:r>
              <a:rPr lang="en-US" altLang="zh-CN" sz="2000" dirty="0" err="1">
                <a:latin typeface="Microsoft YaHei" panose="020B0503020204020204" charset="-122"/>
                <a:ea typeface="Microsoft YaHei" panose="020B0503020204020204" charset="-122"/>
              </a:rPr>
              <a:t>u,v</a:t>
            </a: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</a:rPr>
              <a:t>)</a:t>
            </a: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</a:t>
            </a: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</a:rPr>
              <a:t>E</a:t>
            </a:r>
            <a:r>
              <a:rPr lang="en-US" altLang="zh-CN" sz="2000" baseline="-25000" dirty="0">
                <a:latin typeface="Microsoft YaHei" panose="020B0503020204020204" charset="-122"/>
                <a:ea typeface="Microsoft YaHei" panose="020B0503020204020204" charset="-122"/>
              </a:rPr>
              <a:t>1</a:t>
            </a: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  (</a:t>
            </a: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</a:rPr>
              <a:t>f(u),f(v))</a:t>
            </a: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</a:t>
            </a: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</a:rPr>
              <a:t>E</a:t>
            </a:r>
            <a:r>
              <a:rPr lang="en-US" altLang="zh-CN" sz="1800" baseline="-25000" dirty="0">
                <a:latin typeface="Microsoft YaHei" panose="020B0503020204020204" charset="-122"/>
                <a:ea typeface="Microsoft YaHei" panose="020B0503020204020204" charset="-122"/>
              </a:rPr>
              <a:t>2</a:t>
            </a:r>
          </a:p>
          <a:p>
            <a:pPr algn="ctr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(&lt;</a:t>
            </a:r>
            <a:r>
              <a:rPr lang="en-US" altLang="zh-CN" sz="2000" dirty="0" err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u,v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&gt;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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E</a:t>
            </a:r>
            <a:r>
              <a:rPr lang="en-US" altLang="zh-CN" sz="2000" baseline="-250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1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  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&lt;f(u),f(v)&gt;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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E</a:t>
            </a:r>
            <a:r>
              <a:rPr lang="en-US" altLang="zh-CN" sz="2000" baseline="-250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2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)</a:t>
            </a:r>
          </a:p>
          <a:p>
            <a:pPr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000" dirty="0">
                <a:latin typeface="Microsoft YaHei" panose="020B0503020204020204" charset="-122"/>
                <a:ea typeface="Microsoft YaHei" panose="020B0503020204020204" charset="-122"/>
              </a:rPr>
              <a:t>则称</a:t>
            </a: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</a:rPr>
              <a:t>G</a:t>
            </a:r>
            <a:r>
              <a:rPr lang="en-US" altLang="zh-CN" sz="2000" baseline="-25000" dirty="0">
                <a:latin typeface="Microsoft YaHei" panose="020B0503020204020204" charset="-122"/>
                <a:ea typeface="Microsoft YaHei" panose="020B0503020204020204" charset="-122"/>
              </a:rPr>
              <a:t>1</a:t>
            </a:r>
            <a:r>
              <a:rPr lang="zh-CN" altLang="en-US" sz="2000" dirty="0">
                <a:latin typeface="Microsoft YaHei" panose="020B0503020204020204" charset="-122"/>
                <a:ea typeface="Microsoft YaHei" panose="020B0503020204020204" charset="-122"/>
              </a:rPr>
              <a:t>与</a:t>
            </a: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</a:rPr>
              <a:t>G</a:t>
            </a:r>
            <a:r>
              <a:rPr lang="en-US" altLang="zh-CN" sz="2000" baseline="-25000" dirty="0">
                <a:latin typeface="Microsoft YaHei" panose="020B0503020204020204" charset="-122"/>
                <a:ea typeface="Microsoft YaHei" panose="020B0503020204020204" charset="-122"/>
              </a:rPr>
              <a:t>2</a:t>
            </a:r>
            <a:r>
              <a:rPr lang="zh-CN" altLang="en-US" sz="2000" dirty="0">
                <a:latin typeface="Microsoft YaHei" panose="020B0503020204020204" charset="-122"/>
                <a:ea typeface="Microsoft YaHei" panose="020B0503020204020204" charset="-122"/>
              </a:rPr>
              <a:t>同构</a:t>
            </a: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</a:rPr>
              <a:t>, </a:t>
            </a:r>
            <a:r>
              <a:rPr lang="zh-CN" altLang="en-US" sz="2000" dirty="0">
                <a:latin typeface="Microsoft YaHei" panose="020B0503020204020204" charset="-122"/>
                <a:ea typeface="Microsoft YaHei" panose="020B0503020204020204" charset="-122"/>
              </a:rPr>
              <a:t>记作</a:t>
            </a: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</a:rPr>
              <a:t>G</a:t>
            </a:r>
            <a:r>
              <a:rPr lang="en-US" altLang="zh-CN" sz="2000" baseline="-25000" dirty="0">
                <a:latin typeface="Microsoft YaHei" panose="020B0503020204020204" charset="-122"/>
                <a:ea typeface="Microsoft YaHei" panose="020B0503020204020204" charset="-122"/>
              </a:rPr>
              <a:t>1</a:t>
            </a:r>
            <a:r>
              <a:rPr lang="en-US" altLang="zh-CN" sz="2400" b="1" dirty="0">
                <a:solidFill>
                  <a:srgbClr val="3333FF"/>
                </a:solidFill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2" charset="2"/>
              </a:rPr>
              <a:t></a:t>
            </a:r>
            <a:r>
              <a:rPr lang="en-US" altLang="zh-CN" sz="2000" dirty="0">
                <a:latin typeface="Microsoft YaHei" panose="020B0503020204020204" charset="-122"/>
                <a:ea typeface="Microsoft YaHei" panose="020B0503020204020204" charset="-122"/>
              </a:rPr>
              <a:t>G</a:t>
            </a:r>
            <a:r>
              <a:rPr lang="en-US" altLang="zh-CN" sz="2000" baseline="-25000" dirty="0">
                <a:latin typeface="Microsoft YaHei" panose="020B0503020204020204" charset="-122"/>
                <a:ea typeface="Microsoft YaHei" panose="020B0503020204020204" charset="-122"/>
              </a:rPr>
              <a:t>2</a:t>
            </a:r>
          </a:p>
          <a:p>
            <a:pPr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 baseline="-250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 baseline="-25000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5756865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130" name="Rectangle 3">
            <a:extLst>
              <a:ext uri="{FF2B5EF4-FFF2-40B4-BE49-F238E27FC236}">
                <a16:creationId xmlns:a16="http://schemas.microsoft.com/office/drawing/2014/main" id="{7A4187E7-9245-4D71-9964-9B1A6DF7BF2C}"/>
              </a:ext>
            </a:extLst>
          </p:cNvPr>
          <p:cNvSpPr txBox="1">
            <a:spLocks noChangeArrowheads="1"/>
          </p:cNvSpPr>
          <p:nvPr/>
        </p:nvSpPr>
        <p:spPr>
          <a:xfrm>
            <a:off x="1859870" y="1134156"/>
            <a:ext cx="8064500" cy="18018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）结点数目相同； </a:t>
            </a:r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）边数相同； </a:t>
            </a:r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）度数相同的结点数相同。</a:t>
            </a:r>
          </a:p>
        </p:txBody>
      </p:sp>
      <p:grpSp>
        <p:nvGrpSpPr>
          <p:cNvPr id="131" name="Group 64">
            <a:extLst>
              <a:ext uri="{FF2B5EF4-FFF2-40B4-BE49-F238E27FC236}">
                <a16:creationId xmlns:a16="http://schemas.microsoft.com/office/drawing/2014/main" id="{7FA31A7B-A6B3-4E96-AD39-D4E3F931A0BC}"/>
              </a:ext>
            </a:extLst>
          </p:cNvPr>
          <p:cNvGrpSpPr>
            <a:grpSpLocks/>
          </p:cNvGrpSpPr>
          <p:nvPr/>
        </p:nvGrpSpPr>
        <p:grpSpPr bwMode="auto">
          <a:xfrm>
            <a:off x="2517685" y="3497489"/>
            <a:ext cx="5003800" cy="2089150"/>
            <a:chOff x="1089" y="1207"/>
            <a:chExt cx="3152" cy="1316"/>
          </a:xfrm>
        </p:grpSpPr>
        <p:sp>
          <p:nvSpPr>
            <p:cNvPr id="132" name="Line 5">
              <a:extLst>
                <a:ext uri="{FF2B5EF4-FFF2-40B4-BE49-F238E27FC236}">
                  <a16:creationId xmlns:a16="http://schemas.microsoft.com/office/drawing/2014/main" id="{DABCE402-B918-41A7-A143-FCC578DF3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66" y="1873"/>
              <a:ext cx="168" cy="16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" name="Line 6">
              <a:extLst>
                <a:ext uri="{FF2B5EF4-FFF2-40B4-BE49-F238E27FC236}">
                  <a16:creationId xmlns:a16="http://schemas.microsoft.com/office/drawing/2014/main" id="{2E19ED46-FAD2-46EA-88D7-71C3B2AE10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8" y="1875"/>
              <a:ext cx="167" cy="16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" name="Text Box 7">
              <a:extLst>
                <a:ext uri="{FF2B5EF4-FFF2-40B4-BE49-F238E27FC236}">
                  <a16:creationId xmlns:a16="http://schemas.microsoft.com/office/drawing/2014/main" id="{B17772E4-F0C8-461D-BCC5-A110366E01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7" y="1706"/>
              <a:ext cx="14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8</a:t>
              </a:r>
            </a:p>
          </p:txBody>
        </p:sp>
        <p:sp>
          <p:nvSpPr>
            <p:cNvPr id="135" name="Text Box 8">
              <a:extLst>
                <a:ext uri="{FF2B5EF4-FFF2-40B4-BE49-F238E27FC236}">
                  <a16:creationId xmlns:a16="http://schemas.microsoft.com/office/drawing/2014/main" id="{B89FB95B-2C5D-4AAA-A31D-521C0F0C3B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0" y="2289"/>
              <a:ext cx="282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G</a:t>
              </a:r>
            </a:p>
          </p:txBody>
        </p:sp>
        <p:sp>
          <p:nvSpPr>
            <p:cNvPr id="136" name="Oval 9">
              <a:extLst>
                <a:ext uri="{FF2B5EF4-FFF2-40B4-BE49-F238E27FC236}">
                  <a16:creationId xmlns:a16="http://schemas.microsoft.com/office/drawing/2014/main" id="{B105ECA3-D4D7-4743-A624-16A7A6388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4" y="2040"/>
              <a:ext cx="45" cy="42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" name="Oval 10">
              <a:extLst>
                <a:ext uri="{FF2B5EF4-FFF2-40B4-BE49-F238E27FC236}">
                  <a16:creationId xmlns:a16="http://schemas.microsoft.com/office/drawing/2014/main" id="{9097E78F-9E01-4235-8FF1-370075C7C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0" y="1369"/>
              <a:ext cx="45" cy="4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" name="Oval 11">
              <a:extLst>
                <a:ext uri="{FF2B5EF4-FFF2-40B4-BE49-F238E27FC236}">
                  <a16:creationId xmlns:a16="http://schemas.microsoft.com/office/drawing/2014/main" id="{F113C205-D4AF-4C04-8D28-41150BEB8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0" y="2040"/>
              <a:ext cx="45" cy="42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" name="Line 12">
              <a:extLst>
                <a:ext uri="{FF2B5EF4-FFF2-40B4-BE49-F238E27FC236}">
                  <a16:creationId xmlns:a16="http://schemas.microsoft.com/office/drawing/2014/main" id="{8CEC6B7D-4078-4F44-B370-74CAE9EF44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9" y="1390"/>
              <a:ext cx="780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0" name="Line 13">
              <a:extLst>
                <a:ext uri="{FF2B5EF4-FFF2-40B4-BE49-F238E27FC236}">
                  <a16:creationId xmlns:a16="http://schemas.microsoft.com/office/drawing/2014/main" id="{7FBC8DDD-032D-48A6-AA20-8C79BE3526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9" y="2061"/>
              <a:ext cx="780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1" name="Line 14">
              <a:extLst>
                <a:ext uri="{FF2B5EF4-FFF2-40B4-BE49-F238E27FC236}">
                  <a16:creationId xmlns:a16="http://schemas.microsoft.com/office/drawing/2014/main" id="{8C163E69-24BA-4018-AD51-9C6E0A16A2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6" y="1403"/>
              <a:ext cx="1" cy="63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" name="Line 15">
              <a:extLst>
                <a:ext uri="{FF2B5EF4-FFF2-40B4-BE49-F238E27FC236}">
                  <a16:creationId xmlns:a16="http://schemas.microsoft.com/office/drawing/2014/main" id="{0947A362-1B94-4D4D-8062-ABB7BFC0D4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3" y="1403"/>
              <a:ext cx="1" cy="63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" name="Line 16">
              <a:extLst>
                <a:ext uri="{FF2B5EF4-FFF2-40B4-BE49-F238E27FC236}">
                  <a16:creationId xmlns:a16="http://schemas.microsoft.com/office/drawing/2014/main" id="{627692CE-61F5-4996-827B-5EBEAAC57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6" y="1402"/>
              <a:ext cx="168" cy="16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" name="Oval 17">
              <a:extLst>
                <a:ext uri="{FF2B5EF4-FFF2-40B4-BE49-F238E27FC236}">
                  <a16:creationId xmlns:a16="http://schemas.microsoft.com/office/drawing/2014/main" id="{569C6D58-F084-436B-A61D-1369DB038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4" y="1369"/>
              <a:ext cx="45" cy="4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" name="Text Box 18">
              <a:extLst>
                <a:ext uri="{FF2B5EF4-FFF2-40B4-BE49-F238E27FC236}">
                  <a16:creationId xmlns:a16="http://schemas.microsoft.com/office/drawing/2014/main" id="{D1935BBF-5800-4A3C-BE35-69AA1E8119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9" y="1253"/>
              <a:ext cx="14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1</a:t>
              </a:r>
            </a:p>
          </p:txBody>
        </p:sp>
        <p:sp>
          <p:nvSpPr>
            <p:cNvPr id="146" name="Text Box 19">
              <a:extLst>
                <a:ext uri="{FF2B5EF4-FFF2-40B4-BE49-F238E27FC236}">
                  <a16:creationId xmlns:a16="http://schemas.microsoft.com/office/drawing/2014/main" id="{0AFD4C7D-2C63-426C-8224-E77477CC3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9" y="1967"/>
              <a:ext cx="14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2</a:t>
              </a:r>
            </a:p>
          </p:txBody>
        </p:sp>
        <p:sp>
          <p:nvSpPr>
            <p:cNvPr id="147" name="Text Box 20">
              <a:extLst>
                <a:ext uri="{FF2B5EF4-FFF2-40B4-BE49-F238E27FC236}">
                  <a16:creationId xmlns:a16="http://schemas.microsoft.com/office/drawing/2014/main" id="{DC970605-294D-4040-BFEA-76D491CF16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3" y="1967"/>
              <a:ext cx="14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5</a:t>
              </a:r>
            </a:p>
          </p:txBody>
        </p:sp>
        <p:sp>
          <p:nvSpPr>
            <p:cNvPr id="148" name="Text Box 21">
              <a:extLst>
                <a:ext uri="{FF2B5EF4-FFF2-40B4-BE49-F238E27FC236}">
                  <a16:creationId xmlns:a16="http://schemas.microsoft.com/office/drawing/2014/main" id="{D9C911CF-A642-4BBD-AC43-9552F1AEC5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3" y="1253"/>
              <a:ext cx="14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6</a:t>
              </a:r>
            </a:p>
          </p:txBody>
        </p:sp>
        <p:sp>
          <p:nvSpPr>
            <p:cNvPr id="149" name="Line 23">
              <a:extLst>
                <a:ext uri="{FF2B5EF4-FFF2-40B4-BE49-F238E27FC236}">
                  <a16:creationId xmlns:a16="http://schemas.microsoft.com/office/drawing/2014/main" id="{9BBD0942-A6C5-4220-A9A1-1D132D5022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9" y="1475"/>
              <a:ext cx="356" cy="48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" name="Line 24">
              <a:extLst>
                <a:ext uri="{FF2B5EF4-FFF2-40B4-BE49-F238E27FC236}">
                  <a16:creationId xmlns:a16="http://schemas.microsoft.com/office/drawing/2014/main" id="{2FC0A3CA-7E70-4E5A-A8C2-551CBB049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4" y="1475"/>
              <a:ext cx="710" cy="48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" name="Text Box 25">
              <a:extLst>
                <a:ext uri="{FF2B5EF4-FFF2-40B4-BE49-F238E27FC236}">
                  <a16:creationId xmlns:a16="http://schemas.microsoft.com/office/drawing/2014/main" id="{119DFAE2-39E2-461F-8696-26CBCAE8DE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0" y="2289"/>
              <a:ext cx="282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G</a:t>
              </a:r>
              <a:r>
                <a:rPr lang="en-US" altLang="zh-CN" sz="2400" b="1">
                  <a:latin typeface="Times New Roman" panose="02020603050405020304" pitchFamily="18" charset="0"/>
                </a:rPr>
                <a:t>’</a:t>
              </a:r>
              <a:endParaRPr lang="en-US" altLang="zh-CN" sz="2400" b="1"/>
            </a:p>
          </p:txBody>
        </p:sp>
        <p:sp>
          <p:nvSpPr>
            <p:cNvPr id="152" name="Text Box 26">
              <a:extLst>
                <a:ext uri="{FF2B5EF4-FFF2-40B4-BE49-F238E27FC236}">
                  <a16:creationId xmlns:a16="http://schemas.microsoft.com/office/drawing/2014/main" id="{8C7D26F6-FE54-458E-90DC-64F82351F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1" y="1967"/>
              <a:ext cx="14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b</a:t>
              </a:r>
            </a:p>
          </p:txBody>
        </p:sp>
        <p:sp>
          <p:nvSpPr>
            <p:cNvPr id="153" name="Oval 27">
              <a:extLst>
                <a:ext uri="{FF2B5EF4-FFF2-40B4-BE49-F238E27FC236}">
                  <a16:creationId xmlns:a16="http://schemas.microsoft.com/office/drawing/2014/main" id="{CEEB62E9-24CB-42AC-A858-089FE0011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" y="1847"/>
              <a:ext cx="44" cy="4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" name="Oval 28">
              <a:extLst>
                <a:ext uri="{FF2B5EF4-FFF2-40B4-BE49-F238E27FC236}">
                  <a16:creationId xmlns:a16="http://schemas.microsoft.com/office/drawing/2014/main" id="{6762CAD4-EA1E-4134-8D28-2930BA199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4" y="1561"/>
              <a:ext cx="44" cy="4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" name="Oval 29">
              <a:extLst>
                <a:ext uri="{FF2B5EF4-FFF2-40B4-BE49-F238E27FC236}">
                  <a16:creationId xmlns:a16="http://schemas.microsoft.com/office/drawing/2014/main" id="{998968E5-ABB7-4C9E-A2E9-6EC66496B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4" y="1847"/>
              <a:ext cx="44" cy="4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6" name="Line 30">
              <a:extLst>
                <a:ext uri="{FF2B5EF4-FFF2-40B4-BE49-F238E27FC236}">
                  <a16:creationId xmlns:a16="http://schemas.microsoft.com/office/drawing/2014/main" id="{5A8A1B48-B09C-4D4C-ACD5-1D6DFB6BB9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5" y="1582"/>
              <a:ext cx="389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" name="Line 31">
              <a:extLst>
                <a:ext uri="{FF2B5EF4-FFF2-40B4-BE49-F238E27FC236}">
                  <a16:creationId xmlns:a16="http://schemas.microsoft.com/office/drawing/2014/main" id="{7AC3DA90-4E0A-4E7E-8CCE-B3E1336A90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5" y="1869"/>
              <a:ext cx="389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8" name="Line 32">
              <a:extLst>
                <a:ext uri="{FF2B5EF4-FFF2-40B4-BE49-F238E27FC236}">
                  <a16:creationId xmlns:a16="http://schemas.microsoft.com/office/drawing/2014/main" id="{9F95922C-B67A-48F7-9B99-493A36398B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1" y="1595"/>
              <a:ext cx="0" cy="25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" name="Line 33">
              <a:extLst>
                <a:ext uri="{FF2B5EF4-FFF2-40B4-BE49-F238E27FC236}">
                  <a16:creationId xmlns:a16="http://schemas.microsoft.com/office/drawing/2014/main" id="{C7FC87FB-7E01-4082-A0B6-7D411977AD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6" y="1595"/>
              <a:ext cx="0" cy="25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" name="Line 34">
              <a:extLst>
                <a:ext uri="{FF2B5EF4-FFF2-40B4-BE49-F238E27FC236}">
                  <a16:creationId xmlns:a16="http://schemas.microsoft.com/office/drawing/2014/main" id="{0CAA7A23-8FFA-4C33-ACB7-526DA806E9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6" y="1407"/>
              <a:ext cx="169" cy="16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1" name="Oval 35">
              <a:extLst>
                <a:ext uri="{FF2B5EF4-FFF2-40B4-BE49-F238E27FC236}">
                  <a16:creationId xmlns:a16="http://schemas.microsoft.com/office/drawing/2014/main" id="{502D29C2-44D5-4AD2-9579-B71A7F2D7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" y="1561"/>
              <a:ext cx="44" cy="4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2" name="Text Box 36">
              <a:extLst>
                <a:ext uri="{FF2B5EF4-FFF2-40B4-BE49-F238E27FC236}">
                  <a16:creationId xmlns:a16="http://schemas.microsoft.com/office/drawing/2014/main" id="{34CF1522-C3B7-4151-98F7-200B82F739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5" y="1706"/>
              <a:ext cx="14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3</a:t>
              </a:r>
            </a:p>
          </p:txBody>
        </p:sp>
        <p:sp>
          <p:nvSpPr>
            <p:cNvPr id="163" name="Text Box 37">
              <a:extLst>
                <a:ext uri="{FF2B5EF4-FFF2-40B4-BE49-F238E27FC236}">
                  <a16:creationId xmlns:a16="http://schemas.microsoft.com/office/drawing/2014/main" id="{BFA0F32D-9FC2-406B-999C-0742796BD4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5" y="1472"/>
              <a:ext cx="14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4</a:t>
              </a:r>
            </a:p>
          </p:txBody>
        </p:sp>
        <p:sp>
          <p:nvSpPr>
            <p:cNvPr id="164" name="Text Box 38">
              <a:extLst>
                <a:ext uri="{FF2B5EF4-FFF2-40B4-BE49-F238E27FC236}">
                  <a16:creationId xmlns:a16="http://schemas.microsoft.com/office/drawing/2014/main" id="{4DF30550-ED12-40A1-87AE-DDF4ECFD28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7" y="1472"/>
              <a:ext cx="14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7</a:t>
              </a:r>
            </a:p>
          </p:txBody>
        </p:sp>
        <p:sp>
          <p:nvSpPr>
            <p:cNvPr id="165" name="Line 39">
              <a:extLst>
                <a:ext uri="{FF2B5EF4-FFF2-40B4-BE49-F238E27FC236}">
                  <a16:creationId xmlns:a16="http://schemas.microsoft.com/office/drawing/2014/main" id="{DBFF53FF-61F2-4F79-A5A5-051F7B0000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38" y="1475"/>
              <a:ext cx="0" cy="48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" name="Line 40">
              <a:extLst>
                <a:ext uri="{FF2B5EF4-FFF2-40B4-BE49-F238E27FC236}">
                  <a16:creationId xmlns:a16="http://schemas.microsoft.com/office/drawing/2014/main" id="{3BB4B7D6-E3CC-42A4-AE5B-F7309CACA1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30" y="1467"/>
              <a:ext cx="711" cy="50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" name="Line 41">
              <a:extLst>
                <a:ext uri="{FF2B5EF4-FFF2-40B4-BE49-F238E27FC236}">
                  <a16:creationId xmlns:a16="http://schemas.microsoft.com/office/drawing/2014/main" id="{AEB1767A-9693-4B38-BB30-908C2F06B2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2" y="1475"/>
              <a:ext cx="355" cy="48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" name="Text Box 42">
              <a:extLst>
                <a:ext uri="{FF2B5EF4-FFF2-40B4-BE49-F238E27FC236}">
                  <a16:creationId xmlns:a16="http://schemas.microsoft.com/office/drawing/2014/main" id="{76CF13A9-121E-499D-855A-1D1A4FD1DD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1" y="1207"/>
              <a:ext cx="14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a</a:t>
              </a:r>
            </a:p>
          </p:txBody>
        </p:sp>
        <p:sp>
          <p:nvSpPr>
            <p:cNvPr id="169" name="Text Box 43">
              <a:extLst>
                <a:ext uri="{FF2B5EF4-FFF2-40B4-BE49-F238E27FC236}">
                  <a16:creationId xmlns:a16="http://schemas.microsoft.com/office/drawing/2014/main" id="{85BD3907-083D-41AB-9556-59695CC9D0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1" y="1207"/>
              <a:ext cx="14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c</a:t>
              </a:r>
            </a:p>
          </p:txBody>
        </p:sp>
        <p:sp>
          <p:nvSpPr>
            <p:cNvPr id="170" name="Oval 44">
              <a:extLst>
                <a:ext uri="{FF2B5EF4-FFF2-40B4-BE49-F238E27FC236}">
                  <a16:creationId xmlns:a16="http://schemas.microsoft.com/office/drawing/2014/main" id="{71AA7C2A-97DD-4A36-9A6D-87646AC32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435"/>
              <a:ext cx="45" cy="4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1" name="Oval 45">
              <a:extLst>
                <a:ext uri="{FF2B5EF4-FFF2-40B4-BE49-F238E27FC236}">
                  <a16:creationId xmlns:a16="http://schemas.microsoft.com/office/drawing/2014/main" id="{28AA629E-863F-4F12-A5A9-8559BC334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" y="1435"/>
              <a:ext cx="45" cy="4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" name="Oval 46">
              <a:extLst>
                <a:ext uri="{FF2B5EF4-FFF2-40B4-BE49-F238E27FC236}">
                  <a16:creationId xmlns:a16="http://schemas.microsoft.com/office/drawing/2014/main" id="{E05B49A5-EF6E-49CE-9673-9E667A38A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435"/>
              <a:ext cx="45" cy="4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" name="Oval 47">
              <a:extLst>
                <a:ext uri="{FF2B5EF4-FFF2-40B4-BE49-F238E27FC236}">
                  <a16:creationId xmlns:a16="http://schemas.microsoft.com/office/drawing/2014/main" id="{D66C8E85-0034-4520-B50C-B4BFAC68E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4" y="1435"/>
              <a:ext cx="45" cy="4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" name="Oval 48">
              <a:extLst>
                <a:ext uri="{FF2B5EF4-FFF2-40B4-BE49-F238E27FC236}">
                  <a16:creationId xmlns:a16="http://schemas.microsoft.com/office/drawing/2014/main" id="{F1EF9860-D4E2-4CC6-A79B-509EF80B7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967"/>
              <a:ext cx="45" cy="4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" name="Oval 49">
              <a:extLst>
                <a:ext uri="{FF2B5EF4-FFF2-40B4-BE49-F238E27FC236}">
                  <a16:creationId xmlns:a16="http://schemas.microsoft.com/office/drawing/2014/main" id="{C18FDE69-2E00-49C8-BE52-400AEA763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" y="1967"/>
              <a:ext cx="45" cy="4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6" name="Oval 50">
              <a:extLst>
                <a:ext uri="{FF2B5EF4-FFF2-40B4-BE49-F238E27FC236}">
                  <a16:creationId xmlns:a16="http://schemas.microsoft.com/office/drawing/2014/main" id="{A0B45D48-93E3-437A-8048-52C0B6C93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967"/>
              <a:ext cx="45" cy="4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7" name="Oval 51">
              <a:extLst>
                <a:ext uri="{FF2B5EF4-FFF2-40B4-BE49-F238E27FC236}">
                  <a16:creationId xmlns:a16="http://schemas.microsoft.com/office/drawing/2014/main" id="{B9C88FE7-F1D5-4398-9629-27A679ECD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4" y="1967"/>
              <a:ext cx="45" cy="4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8" name="Line 52">
              <a:extLst>
                <a:ext uri="{FF2B5EF4-FFF2-40B4-BE49-F238E27FC236}">
                  <a16:creationId xmlns:a16="http://schemas.microsoft.com/office/drawing/2014/main" id="{886F00B1-FA6D-4AC4-9113-B82377EA55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67" y="1475"/>
              <a:ext cx="0" cy="48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9" name="Line 53">
              <a:extLst>
                <a:ext uri="{FF2B5EF4-FFF2-40B4-BE49-F238E27FC236}">
                  <a16:creationId xmlns:a16="http://schemas.microsoft.com/office/drawing/2014/main" id="{071C6F2E-E442-4C03-90A1-B37DED8DA8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14" y="1475"/>
              <a:ext cx="0" cy="48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0" name="Line 54">
              <a:extLst>
                <a:ext uri="{FF2B5EF4-FFF2-40B4-BE49-F238E27FC236}">
                  <a16:creationId xmlns:a16="http://schemas.microsoft.com/office/drawing/2014/main" id="{4E3D01BD-D42E-44E0-A44C-C3C42480B0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1" y="1475"/>
              <a:ext cx="0" cy="48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" name="Line 55">
              <a:extLst>
                <a:ext uri="{FF2B5EF4-FFF2-40B4-BE49-F238E27FC236}">
                  <a16:creationId xmlns:a16="http://schemas.microsoft.com/office/drawing/2014/main" id="{F373DABE-678E-44DD-BFE1-758FAD8796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0" y="1483"/>
              <a:ext cx="711" cy="48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" name="Line 56">
              <a:extLst>
                <a:ext uri="{FF2B5EF4-FFF2-40B4-BE49-F238E27FC236}">
                  <a16:creationId xmlns:a16="http://schemas.microsoft.com/office/drawing/2014/main" id="{DB70D865-3DAE-4BA9-A867-63136D30E0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5" y="1475"/>
              <a:ext cx="356" cy="48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" name="Line 57">
              <a:extLst>
                <a:ext uri="{FF2B5EF4-FFF2-40B4-BE49-F238E27FC236}">
                  <a16:creationId xmlns:a16="http://schemas.microsoft.com/office/drawing/2014/main" id="{0580699E-BF2E-4DE0-A7BC-1D9B5398FF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46" y="1475"/>
              <a:ext cx="356" cy="48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" name="Line 58">
              <a:extLst>
                <a:ext uri="{FF2B5EF4-FFF2-40B4-BE49-F238E27FC236}">
                  <a16:creationId xmlns:a16="http://schemas.microsoft.com/office/drawing/2014/main" id="{9E77B4A7-D6D6-455C-A562-144EF4DCE7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59" y="1467"/>
              <a:ext cx="710" cy="50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" name="Text Box 59">
              <a:extLst>
                <a:ext uri="{FF2B5EF4-FFF2-40B4-BE49-F238E27FC236}">
                  <a16:creationId xmlns:a16="http://schemas.microsoft.com/office/drawing/2014/main" id="{586528CF-18C6-4632-BC98-111563D073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1" y="1207"/>
              <a:ext cx="14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e</a:t>
              </a:r>
            </a:p>
          </p:txBody>
        </p:sp>
        <p:sp>
          <p:nvSpPr>
            <p:cNvPr id="186" name="Text Box 60">
              <a:extLst>
                <a:ext uri="{FF2B5EF4-FFF2-40B4-BE49-F238E27FC236}">
                  <a16:creationId xmlns:a16="http://schemas.microsoft.com/office/drawing/2014/main" id="{328C40DB-CE5B-4C70-A922-7F95CCCBF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1" y="1207"/>
              <a:ext cx="14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g</a:t>
              </a:r>
            </a:p>
          </p:txBody>
        </p:sp>
        <p:sp>
          <p:nvSpPr>
            <p:cNvPr id="187" name="Text Box 61">
              <a:extLst>
                <a:ext uri="{FF2B5EF4-FFF2-40B4-BE49-F238E27FC236}">
                  <a16:creationId xmlns:a16="http://schemas.microsoft.com/office/drawing/2014/main" id="{CDC14D92-BF4F-49FC-9189-A10AF9593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1" y="1967"/>
              <a:ext cx="14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d</a:t>
              </a:r>
            </a:p>
          </p:txBody>
        </p:sp>
        <p:sp>
          <p:nvSpPr>
            <p:cNvPr id="188" name="Text Box 62">
              <a:extLst>
                <a:ext uri="{FF2B5EF4-FFF2-40B4-BE49-F238E27FC236}">
                  <a16:creationId xmlns:a16="http://schemas.microsoft.com/office/drawing/2014/main" id="{972E9F31-E181-4ED0-BE03-D255A61819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1" y="1967"/>
              <a:ext cx="14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f</a:t>
              </a:r>
            </a:p>
          </p:txBody>
        </p:sp>
        <p:sp>
          <p:nvSpPr>
            <p:cNvPr id="189" name="Text Box 63">
              <a:extLst>
                <a:ext uri="{FF2B5EF4-FFF2-40B4-BE49-F238E27FC236}">
                  <a16:creationId xmlns:a16="http://schemas.microsoft.com/office/drawing/2014/main" id="{B616C89B-7E3E-44E0-A49B-034C633D70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1" y="1967"/>
              <a:ext cx="14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400" b="1"/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9182932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4"/>
          <a:srcRect l="14267" t="36696" r="56049" b="19569"/>
          <a:stretch>
            <a:fillRect/>
          </a:stretch>
        </p:blipFill>
        <p:spPr>
          <a:xfrm>
            <a:off x="1452275" y="2113858"/>
            <a:ext cx="2865437" cy="2373313"/>
          </a:xfrm>
          <a:prstGeom prst="rect">
            <a:avLst/>
          </a:prstGeom>
          <a:noFill/>
          <a:ln w="38100">
            <a:noFill/>
          </a:ln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4"/>
          <a:srcRect l="48689" t="36696" r="14867" b="19569"/>
          <a:stretch>
            <a:fillRect/>
          </a:stretch>
        </p:blipFill>
        <p:spPr>
          <a:xfrm>
            <a:off x="4317712" y="2118621"/>
            <a:ext cx="3516313" cy="2374900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8" name="TextBox 8"/>
          <p:cNvSpPr txBox="1"/>
          <p:nvPr/>
        </p:nvSpPr>
        <p:spPr>
          <a:xfrm>
            <a:off x="2573050" y="1747146"/>
            <a:ext cx="606425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Georgia" panose="02040502050405020303" pitchFamily="2" charset="0"/>
              </a:rPr>
              <a:t>(A)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22512" y="1747146"/>
            <a:ext cx="604838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Georgia" panose="02040502050405020303" pitchFamily="2" charset="0"/>
              </a:rPr>
              <a:t>(B)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19600" y="1747146"/>
            <a:ext cx="593725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Georgia" panose="02040502050405020303" pitchFamily="2" charset="0"/>
              </a:rPr>
              <a:t>(C)</a:t>
            </a:r>
          </a:p>
        </p:txBody>
      </p:sp>
      <p:grpSp>
        <p:nvGrpSpPr>
          <p:cNvPr id="11" name="Group 2"/>
          <p:cNvGrpSpPr/>
          <p:nvPr/>
        </p:nvGrpSpPr>
        <p:grpSpPr>
          <a:xfrm>
            <a:off x="7784812" y="1758258"/>
            <a:ext cx="2606675" cy="3255963"/>
            <a:chOff x="6454775" y="2326817"/>
            <a:chExt cx="2606675" cy="3256421"/>
          </a:xfrm>
        </p:grpSpPr>
        <p:pic>
          <p:nvPicPr>
            <p:cNvPr id="12" name="Picture 4"/>
            <p:cNvPicPr>
              <a:picLocks noChangeAspect="1"/>
            </p:cNvPicPr>
            <p:nvPr/>
          </p:nvPicPr>
          <p:blipFill>
            <a:blip r:embed="rId5"/>
            <a:srcRect l="55800" t="20386" r="9933" b="5540"/>
            <a:stretch>
              <a:fillRect/>
            </a:stretch>
          </p:blipFill>
          <p:spPr>
            <a:xfrm>
              <a:off x="6454775" y="2414588"/>
              <a:ext cx="2606675" cy="3168650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13" name="Rounded Rectangle 13"/>
            <p:cNvSpPr/>
            <p:nvPr/>
          </p:nvSpPr>
          <p:spPr>
            <a:xfrm>
              <a:off x="8461248" y="2535936"/>
              <a:ext cx="231648" cy="32918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noFill/>
            </a:ln>
          </p:spPr>
          <p:txBody>
            <a:bodyPr wrap="none">
              <a:spAutoFit/>
            </a:bodyPr>
            <a:lstStyle/>
            <a:p>
              <a:endParaRPr dirty="0">
                <a:latin typeface="Georgia" panose="02040502050405020303" pitchFamily="2" charset="0"/>
              </a:endParaRPr>
            </a:p>
          </p:txBody>
        </p:sp>
        <p:sp>
          <p:nvSpPr>
            <p:cNvPr id="14" name="Oval 11"/>
            <p:cNvSpPr/>
            <p:nvPr/>
          </p:nvSpPr>
          <p:spPr>
            <a:xfrm>
              <a:off x="8399272" y="2326817"/>
              <a:ext cx="330200" cy="670828"/>
            </a:xfrm>
            <a:prstGeom prst="ellipse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2500" dirty="0">
                  <a:latin typeface="Georgia" panose="02040502050405020303" pitchFamily="2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5092224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grpSp>
        <p:nvGrpSpPr>
          <p:cNvPr id="4" name="组合 65539"/>
          <p:cNvGrpSpPr/>
          <p:nvPr/>
        </p:nvGrpSpPr>
        <p:grpSpPr>
          <a:xfrm>
            <a:off x="1768650" y="1375785"/>
            <a:ext cx="7777162" cy="4471987"/>
            <a:chOff x="0" y="0"/>
            <a:chExt cx="4899" cy="2817"/>
          </a:xfrm>
        </p:grpSpPr>
        <p:sp>
          <p:nvSpPr>
            <p:cNvPr id="5" name="椭圆 65540"/>
            <p:cNvSpPr/>
            <p:nvPr/>
          </p:nvSpPr>
          <p:spPr>
            <a:xfrm>
              <a:off x="227" y="681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6" name="椭圆 65541"/>
            <p:cNvSpPr/>
            <p:nvPr/>
          </p:nvSpPr>
          <p:spPr>
            <a:xfrm>
              <a:off x="726" y="363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7" name="椭圆 65542"/>
            <p:cNvSpPr/>
            <p:nvPr/>
          </p:nvSpPr>
          <p:spPr>
            <a:xfrm>
              <a:off x="726" y="953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8" name="椭圆 65543"/>
            <p:cNvSpPr/>
            <p:nvPr/>
          </p:nvSpPr>
          <p:spPr>
            <a:xfrm>
              <a:off x="1270" y="681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9" name="椭圆 65544"/>
            <p:cNvSpPr/>
            <p:nvPr/>
          </p:nvSpPr>
          <p:spPr>
            <a:xfrm>
              <a:off x="1406" y="318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10" name="椭圆 65545"/>
            <p:cNvSpPr/>
            <p:nvPr/>
          </p:nvSpPr>
          <p:spPr>
            <a:xfrm>
              <a:off x="2495" y="590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11" name="直接连接符 65546"/>
            <p:cNvSpPr/>
            <p:nvPr/>
          </p:nvSpPr>
          <p:spPr>
            <a:xfrm flipH="1">
              <a:off x="272" y="408"/>
              <a:ext cx="499" cy="27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12" name="直接连接符 65547"/>
            <p:cNvSpPr/>
            <p:nvPr/>
          </p:nvSpPr>
          <p:spPr>
            <a:xfrm>
              <a:off x="816" y="408"/>
              <a:ext cx="499" cy="2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13" name="直接连接符 65548"/>
            <p:cNvSpPr/>
            <p:nvPr/>
          </p:nvSpPr>
          <p:spPr>
            <a:xfrm>
              <a:off x="272" y="771"/>
              <a:ext cx="454" cy="22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14" name="直接连接符 65549"/>
            <p:cNvSpPr/>
            <p:nvPr/>
          </p:nvSpPr>
          <p:spPr>
            <a:xfrm flipV="1">
              <a:off x="816" y="771"/>
              <a:ext cx="454" cy="22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15" name="直接连接符 65550"/>
            <p:cNvSpPr/>
            <p:nvPr/>
          </p:nvSpPr>
          <p:spPr>
            <a:xfrm flipV="1">
              <a:off x="1315" y="408"/>
              <a:ext cx="136" cy="31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cxnSp>
          <p:nvCxnSpPr>
            <p:cNvPr id="16" name="曲线连接符 65551"/>
            <p:cNvCxnSpPr/>
            <p:nvPr/>
          </p:nvCxnSpPr>
          <p:spPr>
            <a:xfrm flipH="1">
              <a:off x="726" y="408"/>
              <a:ext cx="91" cy="1"/>
            </a:xfrm>
            <a:prstGeom prst="curvedConnector5">
              <a:avLst>
                <a:gd name="adj1" fmla="val -158241"/>
                <a:gd name="adj2" fmla="val -30500000"/>
                <a:gd name="adj3" fmla="val 258241"/>
              </a:avLst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曲线连接符 65552"/>
            <p:cNvCxnSpPr>
              <a:stCxn id="7" idx="6"/>
              <a:endCxn id="6" idx="6"/>
            </p:cNvCxnSpPr>
            <p:nvPr/>
          </p:nvCxnSpPr>
          <p:spPr>
            <a:xfrm flipV="1">
              <a:off x="817" y="409"/>
              <a:ext cx="1" cy="590"/>
            </a:xfrm>
            <a:prstGeom prst="curvedConnector3">
              <a:avLst>
                <a:gd name="adj1" fmla="val 9200000"/>
              </a:avLst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曲线连接符 65553"/>
            <p:cNvCxnSpPr>
              <a:stCxn id="6" idx="2"/>
              <a:endCxn id="7" idx="2"/>
            </p:cNvCxnSpPr>
            <p:nvPr/>
          </p:nvCxnSpPr>
          <p:spPr>
            <a:xfrm rot="10800000" flipH="1" flipV="1">
              <a:off x="726" y="409"/>
              <a:ext cx="1" cy="590"/>
            </a:xfrm>
            <a:prstGeom prst="curvedConnector3">
              <a:avLst>
                <a:gd name="adj1" fmla="val -10500000"/>
              </a:avLst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" name="椭圆 65554"/>
            <p:cNvSpPr/>
            <p:nvPr/>
          </p:nvSpPr>
          <p:spPr>
            <a:xfrm>
              <a:off x="2132" y="907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20" name="椭圆 65555"/>
            <p:cNvSpPr/>
            <p:nvPr/>
          </p:nvSpPr>
          <p:spPr>
            <a:xfrm>
              <a:off x="1996" y="318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21" name="椭圆 65556"/>
            <p:cNvSpPr/>
            <p:nvPr/>
          </p:nvSpPr>
          <p:spPr>
            <a:xfrm>
              <a:off x="2812" y="862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22" name="椭圆 65557"/>
            <p:cNvSpPr/>
            <p:nvPr/>
          </p:nvSpPr>
          <p:spPr>
            <a:xfrm>
              <a:off x="2676" y="318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cxnSp>
          <p:nvCxnSpPr>
            <p:cNvPr id="23" name="曲线连接符 65558"/>
            <p:cNvCxnSpPr>
              <a:stCxn id="20" idx="4"/>
              <a:endCxn id="20" idx="6"/>
            </p:cNvCxnSpPr>
            <p:nvPr/>
          </p:nvCxnSpPr>
          <p:spPr>
            <a:xfrm rot="5400000" flipH="1" flipV="1">
              <a:off x="2028" y="350"/>
              <a:ext cx="45" cy="45"/>
            </a:xfrm>
            <a:prstGeom prst="curvedConnector4">
              <a:avLst>
                <a:gd name="adj1" fmla="val -320000"/>
                <a:gd name="adj2" fmla="val 420000"/>
              </a:avLst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曲线连接符 65559"/>
            <p:cNvCxnSpPr/>
            <p:nvPr/>
          </p:nvCxnSpPr>
          <p:spPr>
            <a:xfrm rot="5400000" flipV="1">
              <a:off x="2130" y="200"/>
              <a:ext cx="622" cy="829"/>
            </a:xfrm>
            <a:prstGeom prst="curvedConnector4">
              <a:avLst>
                <a:gd name="adj1" fmla="val -31352"/>
                <a:gd name="adj2" fmla="val 112662"/>
              </a:avLst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曲线连接符 65560"/>
            <p:cNvCxnSpPr>
              <a:stCxn id="21" idx="3"/>
              <a:endCxn id="20" idx="2"/>
            </p:cNvCxnSpPr>
            <p:nvPr/>
          </p:nvCxnSpPr>
          <p:spPr>
            <a:xfrm rot="-5400000" flipV="1">
              <a:off x="2108" y="223"/>
              <a:ext cx="576" cy="829"/>
            </a:xfrm>
            <a:prstGeom prst="curvedConnector4">
              <a:avLst>
                <a:gd name="adj1" fmla="val -27259"/>
                <a:gd name="adj2" fmla="val 117370"/>
              </a:avLst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" name="直接连接符 65561"/>
            <p:cNvSpPr/>
            <p:nvPr/>
          </p:nvSpPr>
          <p:spPr>
            <a:xfrm>
              <a:off x="2087" y="318"/>
              <a:ext cx="589" cy="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27" name="直接连接符 65562"/>
            <p:cNvSpPr/>
            <p:nvPr/>
          </p:nvSpPr>
          <p:spPr>
            <a:xfrm>
              <a:off x="2767" y="363"/>
              <a:ext cx="91" cy="5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28" name="直接连接符 65563"/>
            <p:cNvSpPr/>
            <p:nvPr/>
          </p:nvSpPr>
          <p:spPr>
            <a:xfrm>
              <a:off x="2041" y="363"/>
              <a:ext cx="136" cy="5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29" name="直接连接符 65564"/>
            <p:cNvSpPr/>
            <p:nvPr/>
          </p:nvSpPr>
          <p:spPr>
            <a:xfrm>
              <a:off x="2177" y="953"/>
              <a:ext cx="63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30" name="直接连接符 65565"/>
            <p:cNvSpPr/>
            <p:nvPr/>
          </p:nvSpPr>
          <p:spPr>
            <a:xfrm flipH="1">
              <a:off x="2540" y="363"/>
              <a:ext cx="182" cy="2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31" name="椭圆 65566"/>
            <p:cNvSpPr/>
            <p:nvPr/>
          </p:nvSpPr>
          <p:spPr>
            <a:xfrm>
              <a:off x="4218" y="0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32" name="椭圆 65567"/>
            <p:cNvSpPr/>
            <p:nvPr/>
          </p:nvSpPr>
          <p:spPr>
            <a:xfrm>
              <a:off x="3674" y="454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33" name="椭圆 65568"/>
            <p:cNvSpPr/>
            <p:nvPr/>
          </p:nvSpPr>
          <p:spPr>
            <a:xfrm>
              <a:off x="4808" y="408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34" name="椭圆 65569"/>
            <p:cNvSpPr/>
            <p:nvPr/>
          </p:nvSpPr>
          <p:spPr>
            <a:xfrm>
              <a:off x="3946" y="998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35" name="椭圆 65570"/>
            <p:cNvSpPr/>
            <p:nvPr/>
          </p:nvSpPr>
          <p:spPr>
            <a:xfrm>
              <a:off x="4627" y="998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36" name="椭圆 65571"/>
            <p:cNvSpPr/>
            <p:nvPr/>
          </p:nvSpPr>
          <p:spPr>
            <a:xfrm>
              <a:off x="4218" y="272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37" name="椭圆 65572"/>
            <p:cNvSpPr/>
            <p:nvPr/>
          </p:nvSpPr>
          <p:spPr>
            <a:xfrm>
              <a:off x="3946" y="454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38" name="椭圆 65573"/>
            <p:cNvSpPr/>
            <p:nvPr/>
          </p:nvSpPr>
          <p:spPr>
            <a:xfrm>
              <a:off x="4536" y="454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39" name="椭圆 65574"/>
            <p:cNvSpPr/>
            <p:nvPr/>
          </p:nvSpPr>
          <p:spPr>
            <a:xfrm>
              <a:off x="4082" y="771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40" name="椭圆 65575"/>
            <p:cNvSpPr/>
            <p:nvPr/>
          </p:nvSpPr>
          <p:spPr>
            <a:xfrm>
              <a:off x="4445" y="771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41" name="椭圆 65576"/>
            <p:cNvSpPr/>
            <p:nvPr/>
          </p:nvSpPr>
          <p:spPr>
            <a:xfrm>
              <a:off x="771" y="1905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42" name="直接连接符 65577"/>
            <p:cNvSpPr/>
            <p:nvPr/>
          </p:nvSpPr>
          <p:spPr>
            <a:xfrm flipH="1">
              <a:off x="3765" y="46"/>
              <a:ext cx="453" cy="4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43" name="直接连接符 65578"/>
            <p:cNvSpPr/>
            <p:nvPr/>
          </p:nvSpPr>
          <p:spPr>
            <a:xfrm>
              <a:off x="3719" y="545"/>
              <a:ext cx="273" cy="49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44" name="直接连接符 65579"/>
            <p:cNvSpPr/>
            <p:nvPr/>
          </p:nvSpPr>
          <p:spPr>
            <a:xfrm>
              <a:off x="4037" y="1043"/>
              <a:ext cx="63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45" name="直接连接符 65580"/>
            <p:cNvSpPr/>
            <p:nvPr/>
          </p:nvSpPr>
          <p:spPr>
            <a:xfrm>
              <a:off x="4264" y="0"/>
              <a:ext cx="589" cy="4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46" name="直接连接符 65581"/>
            <p:cNvSpPr/>
            <p:nvPr/>
          </p:nvSpPr>
          <p:spPr>
            <a:xfrm flipV="1">
              <a:off x="4717" y="499"/>
              <a:ext cx="136" cy="49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47" name="直接连接符 65582"/>
            <p:cNvSpPr/>
            <p:nvPr/>
          </p:nvSpPr>
          <p:spPr>
            <a:xfrm flipV="1">
              <a:off x="4037" y="318"/>
              <a:ext cx="227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48" name="直接连接符 65583"/>
            <p:cNvSpPr/>
            <p:nvPr/>
          </p:nvSpPr>
          <p:spPr>
            <a:xfrm>
              <a:off x="4309" y="318"/>
              <a:ext cx="227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49" name="直接连接符 65584"/>
            <p:cNvSpPr/>
            <p:nvPr/>
          </p:nvSpPr>
          <p:spPr>
            <a:xfrm>
              <a:off x="3992" y="545"/>
              <a:ext cx="136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50" name="直接连接符 65585"/>
            <p:cNvSpPr/>
            <p:nvPr/>
          </p:nvSpPr>
          <p:spPr>
            <a:xfrm>
              <a:off x="4173" y="817"/>
              <a:ext cx="27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51" name="直接连接符 65586"/>
            <p:cNvSpPr/>
            <p:nvPr/>
          </p:nvSpPr>
          <p:spPr>
            <a:xfrm flipH="1">
              <a:off x="4491" y="499"/>
              <a:ext cx="90" cy="31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52" name="直接连接符 65587"/>
            <p:cNvSpPr/>
            <p:nvPr/>
          </p:nvSpPr>
          <p:spPr>
            <a:xfrm>
              <a:off x="3765" y="499"/>
              <a:ext cx="18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53" name="直接连接符 65588"/>
            <p:cNvSpPr/>
            <p:nvPr/>
          </p:nvSpPr>
          <p:spPr>
            <a:xfrm flipV="1">
              <a:off x="3992" y="817"/>
              <a:ext cx="136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54" name="直接连接符 65589"/>
            <p:cNvSpPr/>
            <p:nvPr/>
          </p:nvSpPr>
          <p:spPr>
            <a:xfrm>
              <a:off x="4491" y="817"/>
              <a:ext cx="181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55" name="直接连接符 65590"/>
            <p:cNvSpPr/>
            <p:nvPr/>
          </p:nvSpPr>
          <p:spPr>
            <a:xfrm>
              <a:off x="4264" y="46"/>
              <a:ext cx="0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56" name="直接连接符 65591"/>
            <p:cNvSpPr/>
            <p:nvPr/>
          </p:nvSpPr>
          <p:spPr>
            <a:xfrm flipV="1">
              <a:off x="4627" y="454"/>
              <a:ext cx="181" cy="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57" name="直接连接符 65592"/>
            <p:cNvSpPr/>
            <p:nvPr/>
          </p:nvSpPr>
          <p:spPr>
            <a:xfrm>
              <a:off x="3992" y="499"/>
              <a:ext cx="54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58" name="直接连接符 65593"/>
            <p:cNvSpPr/>
            <p:nvPr/>
          </p:nvSpPr>
          <p:spPr>
            <a:xfrm flipH="1">
              <a:off x="4128" y="318"/>
              <a:ext cx="136" cy="49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59" name="直接连接符 65594"/>
            <p:cNvSpPr/>
            <p:nvPr/>
          </p:nvSpPr>
          <p:spPr>
            <a:xfrm>
              <a:off x="4264" y="318"/>
              <a:ext cx="227" cy="45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60" name="直接连接符 65595"/>
            <p:cNvSpPr/>
            <p:nvPr/>
          </p:nvSpPr>
          <p:spPr>
            <a:xfrm>
              <a:off x="3992" y="499"/>
              <a:ext cx="453" cy="2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61" name="直接连接符 65596"/>
            <p:cNvSpPr/>
            <p:nvPr/>
          </p:nvSpPr>
          <p:spPr>
            <a:xfrm flipV="1">
              <a:off x="4128" y="499"/>
              <a:ext cx="453" cy="2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62" name="椭圆 65597"/>
            <p:cNvSpPr/>
            <p:nvPr/>
          </p:nvSpPr>
          <p:spPr>
            <a:xfrm>
              <a:off x="771" y="1452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63" name="椭圆 65598"/>
            <p:cNvSpPr/>
            <p:nvPr/>
          </p:nvSpPr>
          <p:spPr>
            <a:xfrm>
              <a:off x="363" y="1724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64" name="椭圆 65599"/>
            <p:cNvSpPr/>
            <p:nvPr/>
          </p:nvSpPr>
          <p:spPr>
            <a:xfrm>
              <a:off x="1134" y="1724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65" name="椭圆 65600"/>
            <p:cNvSpPr/>
            <p:nvPr/>
          </p:nvSpPr>
          <p:spPr>
            <a:xfrm>
              <a:off x="1134" y="2132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66" name="椭圆 65601"/>
            <p:cNvSpPr/>
            <p:nvPr/>
          </p:nvSpPr>
          <p:spPr>
            <a:xfrm>
              <a:off x="726" y="2404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67" name="椭圆 65602"/>
            <p:cNvSpPr/>
            <p:nvPr/>
          </p:nvSpPr>
          <p:spPr>
            <a:xfrm>
              <a:off x="408" y="2177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68" name="椭圆 65603"/>
            <p:cNvSpPr/>
            <p:nvPr/>
          </p:nvSpPr>
          <p:spPr>
            <a:xfrm>
              <a:off x="771" y="1678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69" name="椭圆 65604"/>
            <p:cNvSpPr/>
            <p:nvPr/>
          </p:nvSpPr>
          <p:spPr>
            <a:xfrm>
              <a:off x="590" y="2041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70" name="椭圆 65605"/>
            <p:cNvSpPr/>
            <p:nvPr/>
          </p:nvSpPr>
          <p:spPr>
            <a:xfrm>
              <a:off x="953" y="2041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cxnSp>
          <p:nvCxnSpPr>
            <p:cNvPr id="71" name="曲线连接符 65606"/>
            <p:cNvCxnSpPr>
              <a:stCxn id="68" idx="6"/>
              <a:endCxn id="66" idx="6"/>
            </p:cNvCxnSpPr>
            <p:nvPr/>
          </p:nvCxnSpPr>
          <p:spPr>
            <a:xfrm flipH="1">
              <a:off x="817" y="1724"/>
              <a:ext cx="45" cy="726"/>
            </a:xfrm>
            <a:prstGeom prst="curvedConnector3">
              <a:avLst>
                <a:gd name="adj1" fmla="val -46667"/>
              </a:avLst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曲线连接符 65607"/>
            <p:cNvCxnSpPr>
              <a:stCxn id="69" idx="0"/>
              <a:endCxn id="64" idx="2"/>
            </p:cNvCxnSpPr>
            <p:nvPr/>
          </p:nvCxnSpPr>
          <p:spPr>
            <a:xfrm rot="-5400000">
              <a:off x="735" y="1642"/>
              <a:ext cx="271" cy="498"/>
            </a:xfrm>
            <a:prstGeom prst="curvedConnector2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曲线连接符 65608"/>
            <p:cNvCxnSpPr>
              <a:stCxn id="63" idx="4"/>
              <a:endCxn id="70" idx="2"/>
            </p:cNvCxnSpPr>
            <p:nvPr/>
          </p:nvCxnSpPr>
          <p:spPr>
            <a:xfrm rot="-5400000" flipH="1">
              <a:off x="545" y="1679"/>
              <a:ext cx="272" cy="544"/>
            </a:xfrm>
            <a:prstGeom prst="curvedConnector2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" name="直接连接符 65609"/>
            <p:cNvSpPr/>
            <p:nvPr/>
          </p:nvSpPr>
          <p:spPr>
            <a:xfrm flipV="1">
              <a:off x="408" y="1497"/>
              <a:ext cx="363" cy="2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75" name="直接连接符 65610"/>
            <p:cNvSpPr/>
            <p:nvPr/>
          </p:nvSpPr>
          <p:spPr>
            <a:xfrm>
              <a:off x="862" y="1497"/>
              <a:ext cx="317" cy="2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76" name="直接连接符 65611"/>
            <p:cNvSpPr/>
            <p:nvPr/>
          </p:nvSpPr>
          <p:spPr>
            <a:xfrm>
              <a:off x="408" y="1815"/>
              <a:ext cx="46" cy="4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77" name="直接连接符 65612"/>
            <p:cNvSpPr/>
            <p:nvPr/>
          </p:nvSpPr>
          <p:spPr>
            <a:xfrm>
              <a:off x="454" y="2223"/>
              <a:ext cx="317" cy="22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78" name="直接连接符 65613"/>
            <p:cNvSpPr/>
            <p:nvPr/>
          </p:nvSpPr>
          <p:spPr>
            <a:xfrm flipV="1">
              <a:off x="771" y="2177"/>
              <a:ext cx="408" cy="27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79" name="直接连接符 65614"/>
            <p:cNvSpPr/>
            <p:nvPr/>
          </p:nvSpPr>
          <p:spPr>
            <a:xfrm>
              <a:off x="1179" y="1769"/>
              <a:ext cx="0" cy="36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80" name="直接连接符 65615"/>
            <p:cNvSpPr/>
            <p:nvPr/>
          </p:nvSpPr>
          <p:spPr>
            <a:xfrm>
              <a:off x="816" y="1542"/>
              <a:ext cx="0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81" name="直接连接符 65616"/>
            <p:cNvSpPr/>
            <p:nvPr/>
          </p:nvSpPr>
          <p:spPr>
            <a:xfrm>
              <a:off x="816" y="1769"/>
              <a:ext cx="0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82" name="直接连接符 65617"/>
            <p:cNvSpPr/>
            <p:nvPr/>
          </p:nvSpPr>
          <p:spPr>
            <a:xfrm>
              <a:off x="862" y="1996"/>
              <a:ext cx="317" cy="22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83" name="直接连接符 65618"/>
            <p:cNvSpPr/>
            <p:nvPr/>
          </p:nvSpPr>
          <p:spPr>
            <a:xfrm flipV="1">
              <a:off x="499" y="1951"/>
              <a:ext cx="317" cy="2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84" name="椭圆 65619"/>
            <p:cNvSpPr/>
            <p:nvPr/>
          </p:nvSpPr>
          <p:spPr>
            <a:xfrm>
              <a:off x="2359" y="1542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85" name="椭圆 65620"/>
            <p:cNvSpPr/>
            <p:nvPr/>
          </p:nvSpPr>
          <p:spPr>
            <a:xfrm>
              <a:off x="1724" y="2404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86" name="椭圆 65621"/>
            <p:cNvSpPr/>
            <p:nvPr/>
          </p:nvSpPr>
          <p:spPr>
            <a:xfrm>
              <a:off x="2903" y="2404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87" name="椭圆 65622"/>
            <p:cNvSpPr/>
            <p:nvPr/>
          </p:nvSpPr>
          <p:spPr>
            <a:xfrm>
              <a:off x="2631" y="2268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88" name="椭圆 65623"/>
            <p:cNvSpPr/>
            <p:nvPr/>
          </p:nvSpPr>
          <p:spPr>
            <a:xfrm>
              <a:off x="2359" y="1815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89" name="椭圆 65624"/>
            <p:cNvSpPr/>
            <p:nvPr/>
          </p:nvSpPr>
          <p:spPr>
            <a:xfrm>
              <a:off x="2041" y="2268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90" name="直接连接符 65625"/>
            <p:cNvSpPr/>
            <p:nvPr/>
          </p:nvSpPr>
          <p:spPr>
            <a:xfrm flipH="1">
              <a:off x="1769" y="1633"/>
              <a:ext cx="590" cy="81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91" name="直接连接符 65626"/>
            <p:cNvSpPr/>
            <p:nvPr/>
          </p:nvSpPr>
          <p:spPr>
            <a:xfrm flipV="1">
              <a:off x="2087" y="1815"/>
              <a:ext cx="363" cy="49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92" name="直接连接符 65627"/>
            <p:cNvSpPr/>
            <p:nvPr/>
          </p:nvSpPr>
          <p:spPr>
            <a:xfrm>
              <a:off x="2132" y="2314"/>
              <a:ext cx="54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93" name="直接连接符 65628"/>
            <p:cNvSpPr/>
            <p:nvPr/>
          </p:nvSpPr>
          <p:spPr>
            <a:xfrm>
              <a:off x="1769" y="2450"/>
              <a:ext cx="113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94" name="直接连接符 65629"/>
            <p:cNvSpPr/>
            <p:nvPr/>
          </p:nvSpPr>
          <p:spPr>
            <a:xfrm>
              <a:off x="2404" y="1860"/>
              <a:ext cx="272" cy="45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95" name="直接连接符 65630"/>
            <p:cNvSpPr/>
            <p:nvPr/>
          </p:nvSpPr>
          <p:spPr>
            <a:xfrm>
              <a:off x="2404" y="1588"/>
              <a:ext cx="0" cy="2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96" name="直接连接符 65631"/>
            <p:cNvSpPr/>
            <p:nvPr/>
          </p:nvSpPr>
          <p:spPr>
            <a:xfrm flipV="1">
              <a:off x="1769" y="2314"/>
              <a:ext cx="318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97" name="直接连接符 65632"/>
            <p:cNvSpPr/>
            <p:nvPr/>
          </p:nvSpPr>
          <p:spPr>
            <a:xfrm>
              <a:off x="2676" y="2314"/>
              <a:ext cx="273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98" name="直接连接符 65633"/>
            <p:cNvSpPr/>
            <p:nvPr/>
          </p:nvSpPr>
          <p:spPr>
            <a:xfrm>
              <a:off x="2404" y="1588"/>
              <a:ext cx="545" cy="8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99" name="椭圆 65634"/>
            <p:cNvSpPr/>
            <p:nvPr/>
          </p:nvSpPr>
          <p:spPr>
            <a:xfrm>
              <a:off x="3538" y="1588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100" name="椭圆 65635"/>
            <p:cNvSpPr/>
            <p:nvPr/>
          </p:nvSpPr>
          <p:spPr>
            <a:xfrm>
              <a:off x="4128" y="1588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101" name="椭圆 65636"/>
            <p:cNvSpPr/>
            <p:nvPr/>
          </p:nvSpPr>
          <p:spPr>
            <a:xfrm>
              <a:off x="4672" y="1588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102" name="椭圆 65637"/>
            <p:cNvSpPr/>
            <p:nvPr/>
          </p:nvSpPr>
          <p:spPr>
            <a:xfrm>
              <a:off x="4672" y="2404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103" name="椭圆 65638"/>
            <p:cNvSpPr/>
            <p:nvPr/>
          </p:nvSpPr>
          <p:spPr>
            <a:xfrm>
              <a:off x="4128" y="2450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104" name="椭圆 65639"/>
            <p:cNvSpPr/>
            <p:nvPr/>
          </p:nvSpPr>
          <p:spPr>
            <a:xfrm>
              <a:off x="3538" y="2450"/>
              <a:ext cx="91" cy="91"/>
            </a:xfrm>
            <a:prstGeom prst="ellipse">
              <a:avLst/>
            </a:prstGeom>
            <a:solidFill>
              <a:srgbClr val="00008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105" name="直接连接符 65640"/>
            <p:cNvSpPr/>
            <p:nvPr/>
          </p:nvSpPr>
          <p:spPr>
            <a:xfrm>
              <a:off x="3583" y="1678"/>
              <a:ext cx="0" cy="81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106" name="直接连接符 65641"/>
            <p:cNvSpPr/>
            <p:nvPr/>
          </p:nvSpPr>
          <p:spPr>
            <a:xfrm>
              <a:off x="3583" y="1633"/>
              <a:ext cx="590" cy="8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107" name="直接连接符 65642"/>
            <p:cNvSpPr/>
            <p:nvPr/>
          </p:nvSpPr>
          <p:spPr>
            <a:xfrm>
              <a:off x="3629" y="1633"/>
              <a:ext cx="1088" cy="81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108" name="直接连接符 65643"/>
            <p:cNvSpPr/>
            <p:nvPr/>
          </p:nvSpPr>
          <p:spPr>
            <a:xfrm flipH="1">
              <a:off x="3629" y="1633"/>
              <a:ext cx="499" cy="81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109" name="直接连接符 65644"/>
            <p:cNvSpPr/>
            <p:nvPr/>
          </p:nvSpPr>
          <p:spPr>
            <a:xfrm>
              <a:off x="4173" y="1633"/>
              <a:ext cx="0" cy="81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110" name="直接连接符 65645"/>
            <p:cNvSpPr/>
            <p:nvPr/>
          </p:nvSpPr>
          <p:spPr>
            <a:xfrm>
              <a:off x="4218" y="1633"/>
              <a:ext cx="499" cy="81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111" name="直接连接符 65646"/>
            <p:cNvSpPr/>
            <p:nvPr/>
          </p:nvSpPr>
          <p:spPr>
            <a:xfrm flipH="1">
              <a:off x="3629" y="1633"/>
              <a:ext cx="1043" cy="8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112" name="直接连接符 65647"/>
            <p:cNvSpPr/>
            <p:nvPr/>
          </p:nvSpPr>
          <p:spPr>
            <a:xfrm flipH="1">
              <a:off x="4173" y="1633"/>
              <a:ext cx="544" cy="8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113" name="直接连接符 65648"/>
            <p:cNvSpPr/>
            <p:nvPr/>
          </p:nvSpPr>
          <p:spPr>
            <a:xfrm>
              <a:off x="4717" y="1633"/>
              <a:ext cx="0" cy="81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endParaRPr lang="zh-CN" altLang="en-US">
                <a:latin typeface="Times New Roman" panose="02020603050405020304" pitchFamily="2" charset="0"/>
                <a:ea typeface="SimSun" panose="02010600030101010101" pitchFamily="2" charset="-122"/>
              </a:endParaRPr>
            </a:p>
          </p:txBody>
        </p:sp>
        <p:sp>
          <p:nvSpPr>
            <p:cNvPr id="114" name="文本框 65649"/>
            <p:cNvSpPr txBox="1"/>
            <p:nvPr/>
          </p:nvSpPr>
          <p:spPr>
            <a:xfrm>
              <a:off x="590" y="1134"/>
              <a:ext cx="2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800">
                  <a:solidFill>
                    <a:schemeClr val="accent1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(1)</a:t>
              </a:r>
            </a:p>
          </p:txBody>
        </p:sp>
        <p:sp>
          <p:nvSpPr>
            <p:cNvPr id="115" name="文本框 65650"/>
            <p:cNvSpPr txBox="1"/>
            <p:nvPr/>
          </p:nvSpPr>
          <p:spPr>
            <a:xfrm>
              <a:off x="2313" y="1180"/>
              <a:ext cx="2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800">
                  <a:solidFill>
                    <a:schemeClr val="accent1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(2)</a:t>
              </a:r>
            </a:p>
          </p:txBody>
        </p:sp>
        <p:sp>
          <p:nvSpPr>
            <p:cNvPr id="116" name="文本框 65651"/>
            <p:cNvSpPr txBox="1"/>
            <p:nvPr/>
          </p:nvSpPr>
          <p:spPr>
            <a:xfrm>
              <a:off x="4173" y="1180"/>
              <a:ext cx="2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800">
                  <a:solidFill>
                    <a:schemeClr val="folHlink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(3)</a:t>
              </a:r>
            </a:p>
          </p:txBody>
        </p:sp>
        <p:sp>
          <p:nvSpPr>
            <p:cNvPr id="117" name="文本框 65652"/>
            <p:cNvSpPr txBox="1"/>
            <p:nvPr/>
          </p:nvSpPr>
          <p:spPr>
            <a:xfrm>
              <a:off x="544" y="2540"/>
              <a:ext cx="2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800">
                  <a:solidFill>
                    <a:schemeClr val="folHlink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(4)</a:t>
              </a:r>
            </a:p>
          </p:txBody>
        </p:sp>
        <p:sp>
          <p:nvSpPr>
            <p:cNvPr id="118" name="文本框 65653"/>
            <p:cNvSpPr txBox="1"/>
            <p:nvPr/>
          </p:nvSpPr>
          <p:spPr>
            <a:xfrm>
              <a:off x="2177" y="2586"/>
              <a:ext cx="2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(5)</a:t>
              </a:r>
            </a:p>
          </p:txBody>
        </p:sp>
        <p:sp>
          <p:nvSpPr>
            <p:cNvPr id="119" name="文本框 65654"/>
            <p:cNvSpPr txBox="1"/>
            <p:nvPr/>
          </p:nvSpPr>
          <p:spPr>
            <a:xfrm>
              <a:off x="3992" y="2586"/>
              <a:ext cx="2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(6)</a:t>
              </a:r>
            </a:p>
          </p:txBody>
        </p:sp>
        <p:sp>
          <p:nvSpPr>
            <p:cNvPr id="120" name="文本框 65655"/>
            <p:cNvSpPr txBox="1"/>
            <p:nvPr/>
          </p:nvSpPr>
          <p:spPr>
            <a:xfrm>
              <a:off x="635" y="136"/>
              <a:ext cx="19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121" name="文本框 65656"/>
            <p:cNvSpPr txBox="1"/>
            <p:nvPr/>
          </p:nvSpPr>
          <p:spPr>
            <a:xfrm>
              <a:off x="0" y="590"/>
              <a:ext cx="19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122" name="文本框 65657"/>
            <p:cNvSpPr txBox="1"/>
            <p:nvPr/>
          </p:nvSpPr>
          <p:spPr>
            <a:xfrm>
              <a:off x="771" y="953"/>
              <a:ext cx="18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123" name="文本框 65658"/>
            <p:cNvSpPr txBox="1"/>
            <p:nvPr/>
          </p:nvSpPr>
          <p:spPr>
            <a:xfrm>
              <a:off x="1361" y="681"/>
              <a:ext cx="19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124" name="文本框 65659"/>
            <p:cNvSpPr txBox="1"/>
            <p:nvPr/>
          </p:nvSpPr>
          <p:spPr>
            <a:xfrm>
              <a:off x="1497" y="182"/>
              <a:ext cx="19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125" name="文本框 65660"/>
            <p:cNvSpPr txBox="1"/>
            <p:nvPr/>
          </p:nvSpPr>
          <p:spPr>
            <a:xfrm>
              <a:off x="1814" y="106"/>
              <a:ext cx="237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800">
                  <a:latin typeface="Monotype Corsiva" pitchFamily="2" charset="0"/>
                  <a:ea typeface="SimSun" panose="02010600030101010101" pitchFamily="2" charset="-122"/>
                </a:rPr>
                <a:t>v</a:t>
              </a:r>
              <a:r>
                <a:rPr lang="en-US" altLang="zh-CN" sz="2000" baseline="-32000">
                  <a:latin typeface="Arial" panose="020B0604020202020204" pitchFamily="34" charset="0"/>
                  <a:ea typeface="SimSun" panose="02010600030101010101" pitchFamily="2" charset="-122"/>
                </a:rPr>
                <a:t>1</a:t>
              </a:r>
            </a:p>
          </p:txBody>
        </p:sp>
        <p:sp>
          <p:nvSpPr>
            <p:cNvPr id="126" name="文本框 65661"/>
            <p:cNvSpPr txBox="1"/>
            <p:nvPr/>
          </p:nvSpPr>
          <p:spPr>
            <a:xfrm>
              <a:off x="2132" y="726"/>
              <a:ext cx="237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800">
                  <a:latin typeface="Monotype Corsiva" pitchFamily="2" charset="0"/>
                  <a:ea typeface="SimSun" panose="02010600030101010101" pitchFamily="2" charset="-122"/>
                </a:rPr>
                <a:t>v</a:t>
              </a:r>
              <a:r>
                <a:rPr lang="en-US" altLang="zh-CN" sz="2000" baseline="-32000">
                  <a:latin typeface="Arial" panose="020B0604020202020204" pitchFamily="34" charset="0"/>
                  <a:ea typeface="SimSun" panose="02010600030101010101" pitchFamily="2" charset="-122"/>
                </a:rPr>
                <a:t>2</a:t>
              </a:r>
            </a:p>
          </p:txBody>
        </p:sp>
        <p:sp>
          <p:nvSpPr>
            <p:cNvPr id="127" name="文本框 65662"/>
            <p:cNvSpPr txBox="1"/>
            <p:nvPr/>
          </p:nvSpPr>
          <p:spPr>
            <a:xfrm>
              <a:off x="2858" y="862"/>
              <a:ext cx="237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800">
                  <a:latin typeface="Monotype Corsiva" pitchFamily="2" charset="0"/>
                  <a:ea typeface="SimSun" panose="02010600030101010101" pitchFamily="2" charset="-122"/>
                </a:rPr>
                <a:t>v</a:t>
              </a:r>
              <a:r>
                <a:rPr lang="en-US" altLang="zh-CN" sz="2000" baseline="-32000">
                  <a:latin typeface="Arial" panose="020B0604020202020204" pitchFamily="34" charset="0"/>
                  <a:ea typeface="SimSun" panose="02010600030101010101" pitchFamily="2" charset="-122"/>
                </a:rPr>
                <a:t>3</a:t>
              </a:r>
            </a:p>
          </p:txBody>
        </p:sp>
        <p:sp>
          <p:nvSpPr>
            <p:cNvPr id="128" name="文本框 65663"/>
            <p:cNvSpPr txBox="1"/>
            <p:nvPr/>
          </p:nvSpPr>
          <p:spPr>
            <a:xfrm>
              <a:off x="2722" y="227"/>
              <a:ext cx="237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800">
                  <a:latin typeface="Monotype Corsiva" pitchFamily="2" charset="0"/>
                  <a:ea typeface="SimSun" panose="02010600030101010101" pitchFamily="2" charset="-122"/>
                </a:rPr>
                <a:t>v</a:t>
              </a:r>
              <a:r>
                <a:rPr lang="en-US" altLang="zh-CN" sz="2000" baseline="-32000">
                  <a:latin typeface="Arial" panose="020B0604020202020204" pitchFamily="34" charset="0"/>
                  <a:ea typeface="SimSun" panose="02010600030101010101" pitchFamily="2" charset="-122"/>
                </a:rPr>
                <a:t>4</a:t>
              </a:r>
            </a:p>
          </p:txBody>
        </p:sp>
        <p:sp>
          <p:nvSpPr>
            <p:cNvPr id="129" name="文本框 65664"/>
            <p:cNvSpPr txBox="1"/>
            <p:nvPr/>
          </p:nvSpPr>
          <p:spPr>
            <a:xfrm>
              <a:off x="2359" y="635"/>
              <a:ext cx="237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800">
                  <a:latin typeface="Monotype Corsiva" pitchFamily="2" charset="0"/>
                  <a:ea typeface="SimSun" panose="02010600030101010101" pitchFamily="2" charset="-122"/>
                </a:rPr>
                <a:t>v</a:t>
              </a:r>
              <a:r>
                <a:rPr lang="en-US" altLang="zh-CN" sz="2000" baseline="-32000">
                  <a:latin typeface="Arial" panose="020B0604020202020204" pitchFamily="34" charset="0"/>
                  <a:ea typeface="SimSun" panose="02010600030101010101" pitchFamily="2" charset="-122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5482430"/>
      </p:ext>
    </p:extLst>
  </p:cSld>
  <p:clrMapOvr>
    <a:masterClrMapping/>
  </p:clrMapOvr>
  <p:transition spd="slow" advTm="0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椭圆 66563"/>
          <p:cNvSpPr/>
          <p:nvPr/>
        </p:nvSpPr>
        <p:spPr>
          <a:xfrm>
            <a:off x="2798619" y="27428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5" name="椭圆 66564"/>
          <p:cNvSpPr/>
          <p:nvPr/>
        </p:nvSpPr>
        <p:spPr>
          <a:xfrm>
            <a:off x="2493819" y="32762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6" name="椭圆 66565"/>
          <p:cNvSpPr/>
          <p:nvPr/>
        </p:nvSpPr>
        <p:spPr>
          <a:xfrm>
            <a:off x="3103419" y="32762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7" name="椭圆 66566"/>
          <p:cNvSpPr/>
          <p:nvPr/>
        </p:nvSpPr>
        <p:spPr>
          <a:xfrm>
            <a:off x="2798619" y="22094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8" name="椭圆 66567"/>
          <p:cNvSpPr/>
          <p:nvPr/>
        </p:nvSpPr>
        <p:spPr>
          <a:xfrm>
            <a:off x="2036619" y="35810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9" name="椭圆 66568"/>
          <p:cNvSpPr/>
          <p:nvPr/>
        </p:nvSpPr>
        <p:spPr>
          <a:xfrm>
            <a:off x="3560619" y="35810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10" name="直接连接符 66569"/>
          <p:cNvSpPr/>
          <p:nvPr/>
        </p:nvSpPr>
        <p:spPr>
          <a:xfrm>
            <a:off x="2570019" y="3352483"/>
            <a:ext cx="609600" cy="0"/>
          </a:xfrm>
          <a:prstGeom prst="line">
            <a:avLst/>
          </a:prstGeom>
          <a:ln w="9525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11" name="直接连接符 66570"/>
          <p:cNvSpPr/>
          <p:nvPr/>
        </p:nvSpPr>
        <p:spPr>
          <a:xfrm flipV="1">
            <a:off x="2570019" y="2819083"/>
            <a:ext cx="304800" cy="533400"/>
          </a:xfrm>
          <a:prstGeom prst="line">
            <a:avLst/>
          </a:prstGeom>
          <a:ln w="9525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12" name="直接连接符 66571"/>
          <p:cNvSpPr/>
          <p:nvPr/>
        </p:nvSpPr>
        <p:spPr>
          <a:xfrm>
            <a:off x="2874819" y="2819083"/>
            <a:ext cx="304800" cy="533400"/>
          </a:xfrm>
          <a:prstGeom prst="line">
            <a:avLst/>
          </a:prstGeom>
          <a:ln w="9525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13" name="直接连接符 66572"/>
          <p:cNvSpPr/>
          <p:nvPr/>
        </p:nvSpPr>
        <p:spPr>
          <a:xfrm>
            <a:off x="2874819" y="2285683"/>
            <a:ext cx="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14" name="直接连接符 66573"/>
          <p:cNvSpPr/>
          <p:nvPr/>
        </p:nvSpPr>
        <p:spPr>
          <a:xfrm flipH="1">
            <a:off x="2112819" y="3352483"/>
            <a:ext cx="4572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15" name="直接连接符 66574"/>
          <p:cNvSpPr/>
          <p:nvPr/>
        </p:nvSpPr>
        <p:spPr>
          <a:xfrm>
            <a:off x="3179619" y="3352483"/>
            <a:ext cx="4572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16" name="直接连接符 66575"/>
          <p:cNvSpPr/>
          <p:nvPr/>
        </p:nvSpPr>
        <p:spPr>
          <a:xfrm>
            <a:off x="2112819" y="3657283"/>
            <a:ext cx="1447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17" name="直接连接符 66576"/>
          <p:cNvSpPr/>
          <p:nvPr/>
        </p:nvSpPr>
        <p:spPr>
          <a:xfrm flipV="1">
            <a:off x="2112819" y="2285683"/>
            <a:ext cx="762000" cy="1371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18" name="直接连接符 66577"/>
          <p:cNvSpPr/>
          <p:nvPr/>
        </p:nvSpPr>
        <p:spPr>
          <a:xfrm>
            <a:off x="2874819" y="2285683"/>
            <a:ext cx="762000" cy="1371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19" name="椭圆 66578"/>
          <p:cNvSpPr/>
          <p:nvPr/>
        </p:nvSpPr>
        <p:spPr>
          <a:xfrm>
            <a:off x="5084619" y="35810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20" name="椭圆 66579"/>
          <p:cNvSpPr/>
          <p:nvPr/>
        </p:nvSpPr>
        <p:spPr>
          <a:xfrm>
            <a:off x="5770419" y="35810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21" name="椭圆 66580"/>
          <p:cNvSpPr/>
          <p:nvPr/>
        </p:nvSpPr>
        <p:spPr>
          <a:xfrm>
            <a:off x="5084619" y="23618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22" name="椭圆 66581"/>
          <p:cNvSpPr/>
          <p:nvPr/>
        </p:nvSpPr>
        <p:spPr>
          <a:xfrm>
            <a:off x="5770419" y="23618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23" name="椭圆 66582"/>
          <p:cNvSpPr/>
          <p:nvPr/>
        </p:nvSpPr>
        <p:spPr>
          <a:xfrm>
            <a:off x="4627419" y="29714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24" name="椭圆 66583"/>
          <p:cNvSpPr/>
          <p:nvPr/>
        </p:nvSpPr>
        <p:spPr>
          <a:xfrm>
            <a:off x="6227619" y="29714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25" name="直接连接符 66584"/>
          <p:cNvSpPr/>
          <p:nvPr/>
        </p:nvSpPr>
        <p:spPr>
          <a:xfrm flipH="1">
            <a:off x="4703619" y="2438083"/>
            <a:ext cx="457200" cy="609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26" name="直接连接符 66585"/>
          <p:cNvSpPr/>
          <p:nvPr/>
        </p:nvSpPr>
        <p:spPr>
          <a:xfrm>
            <a:off x="4703619" y="3047683"/>
            <a:ext cx="457200" cy="609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27" name="直接连接符 66586"/>
          <p:cNvSpPr/>
          <p:nvPr/>
        </p:nvSpPr>
        <p:spPr>
          <a:xfrm>
            <a:off x="5160819" y="3657283"/>
            <a:ext cx="685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28" name="直接连接符 66587"/>
          <p:cNvSpPr/>
          <p:nvPr/>
        </p:nvSpPr>
        <p:spPr>
          <a:xfrm flipV="1">
            <a:off x="5846619" y="3047683"/>
            <a:ext cx="457200" cy="609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29" name="直接连接符 66588"/>
          <p:cNvSpPr/>
          <p:nvPr/>
        </p:nvSpPr>
        <p:spPr>
          <a:xfrm flipH="1" flipV="1">
            <a:off x="5846619" y="2438083"/>
            <a:ext cx="457200" cy="609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0" name="直接连接符 66589"/>
          <p:cNvSpPr/>
          <p:nvPr/>
        </p:nvSpPr>
        <p:spPr>
          <a:xfrm flipH="1">
            <a:off x="5160819" y="2438083"/>
            <a:ext cx="685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1" name="直接连接符 66590"/>
          <p:cNvSpPr/>
          <p:nvPr/>
        </p:nvSpPr>
        <p:spPr>
          <a:xfrm flipV="1">
            <a:off x="4703619" y="3047683"/>
            <a:ext cx="1600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2" name="直接连接符 66591"/>
          <p:cNvSpPr/>
          <p:nvPr/>
        </p:nvSpPr>
        <p:spPr>
          <a:xfrm>
            <a:off x="5160819" y="2438083"/>
            <a:ext cx="685800" cy="1219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3" name="直接连接符 66592"/>
          <p:cNvSpPr/>
          <p:nvPr/>
        </p:nvSpPr>
        <p:spPr>
          <a:xfrm flipH="1">
            <a:off x="5160819" y="2438083"/>
            <a:ext cx="685800" cy="1219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4" name="椭圆 66593"/>
          <p:cNvSpPr/>
          <p:nvPr/>
        </p:nvSpPr>
        <p:spPr>
          <a:xfrm>
            <a:off x="7523019" y="35810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5" name="椭圆 66594"/>
          <p:cNvSpPr/>
          <p:nvPr/>
        </p:nvSpPr>
        <p:spPr>
          <a:xfrm>
            <a:off x="8208819" y="35810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6" name="椭圆 66595"/>
          <p:cNvSpPr/>
          <p:nvPr/>
        </p:nvSpPr>
        <p:spPr>
          <a:xfrm>
            <a:off x="7523019" y="23618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7" name="椭圆 66596"/>
          <p:cNvSpPr/>
          <p:nvPr/>
        </p:nvSpPr>
        <p:spPr>
          <a:xfrm>
            <a:off x="8208819" y="23618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8" name="椭圆 66597"/>
          <p:cNvSpPr/>
          <p:nvPr/>
        </p:nvSpPr>
        <p:spPr>
          <a:xfrm>
            <a:off x="7065819" y="29714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9" name="椭圆 66598"/>
          <p:cNvSpPr/>
          <p:nvPr/>
        </p:nvSpPr>
        <p:spPr>
          <a:xfrm>
            <a:off x="8666019" y="2971483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40" name="直接连接符 66599"/>
          <p:cNvSpPr/>
          <p:nvPr/>
        </p:nvSpPr>
        <p:spPr>
          <a:xfrm flipH="1">
            <a:off x="7142019" y="2438083"/>
            <a:ext cx="457200" cy="609600"/>
          </a:xfrm>
          <a:prstGeom prst="line">
            <a:avLst/>
          </a:prstGeom>
          <a:ln w="9525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41" name="直接连接符 66600"/>
          <p:cNvSpPr/>
          <p:nvPr/>
        </p:nvSpPr>
        <p:spPr>
          <a:xfrm>
            <a:off x="7142019" y="3047683"/>
            <a:ext cx="457200" cy="609600"/>
          </a:xfrm>
          <a:prstGeom prst="line">
            <a:avLst/>
          </a:prstGeom>
          <a:ln w="9525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42" name="直接连接符 66601"/>
          <p:cNvSpPr/>
          <p:nvPr/>
        </p:nvSpPr>
        <p:spPr>
          <a:xfrm>
            <a:off x="7599219" y="3657283"/>
            <a:ext cx="685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43" name="直接连接符 66602"/>
          <p:cNvSpPr/>
          <p:nvPr/>
        </p:nvSpPr>
        <p:spPr>
          <a:xfrm flipV="1">
            <a:off x="8285019" y="3047683"/>
            <a:ext cx="457200" cy="609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44" name="直接连接符 66603"/>
          <p:cNvSpPr/>
          <p:nvPr/>
        </p:nvSpPr>
        <p:spPr>
          <a:xfrm flipH="1" flipV="1">
            <a:off x="8285019" y="2438083"/>
            <a:ext cx="457200" cy="609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45" name="直接连接符 66604"/>
          <p:cNvSpPr/>
          <p:nvPr/>
        </p:nvSpPr>
        <p:spPr>
          <a:xfrm flipH="1">
            <a:off x="7599219" y="2438083"/>
            <a:ext cx="685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46" name="直接连接符 66605"/>
          <p:cNvSpPr/>
          <p:nvPr/>
        </p:nvSpPr>
        <p:spPr>
          <a:xfrm flipV="1">
            <a:off x="7142019" y="3047683"/>
            <a:ext cx="1600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47" name="直接连接符 66606"/>
          <p:cNvSpPr/>
          <p:nvPr/>
        </p:nvSpPr>
        <p:spPr>
          <a:xfrm>
            <a:off x="7599219" y="2438083"/>
            <a:ext cx="0" cy="1219200"/>
          </a:xfrm>
          <a:prstGeom prst="line">
            <a:avLst/>
          </a:prstGeom>
          <a:ln w="9525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48" name="直接连接符 66607"/>
          <p:cNvSpPr/>
          <p:nvPr/>
        </p:nvSpPr>
        <p:spPr>
          <a:xfrm flipH="1">
            <a:off x="8285019" y="2438083"/>
            <a:ext cx="0" cy="1219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49" name="文本框 66608"/>
          <p:cNvSpPr txBox="1"/>
          <p:nvPr/>
        </p:nvSpPr>
        <p:spPr>
          <a:xfrm>
            <a:off x="2722419" y="3885883"/>
            <a:ext cx="685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latin typeface="Arial Narrow" pitchFamily="2" charset="0"/>
                <a:ea typeface="SimSun" panose="02010600030101010101" pitchFamily="2" charset="-122"/>
              </a:rPr>
              <a:t>G</a:t>
            </a:r>
            <a:r>
              <a:rPr lang="en-US" altLang="zh-CN" baseline="-25000">
                <a:latin typeface="Arial Narrow" pitchFamily="2" charset="0"/>
                <a:ea typeface="SimSun" panose="02010600030101010101" pitchFamily="2" charset="-122"/>
              </a:rPr>
              <a:t>1</a:t>
            </a:r>
          </a:p>
        </p:txBody>
      </p:sp>
      <p:sp>
        <p:nvSpPr>
          <p:cNvPr id="50" name="文本框 66609"/>
          <p:cNvSpPr txBox="1"/>
          <p:nvPr/>
        </p:nvSpPr>
        <p:spPr>
          <a:xfrm>
            <a:off x="5313219" y="3885883"/>
            <a:ext cx="685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latin typeface="Arial Narrow" pitchFamily="2" charset="0"/>
                <a:ea typeface="SimSun" panose="02010600030101010101" pitchFamily="2" charset="-122"/>
              </a:rPr>
              <a:t>G</a:t>
            </a:r>
            <a:r>
              <a:rPr lang="en-US" altLang="zh-CN" baseline="-25000">
                <a:latin typeface="Arial Narrow" pitchFamily="2" charset="0"/>
                <a:ea typeface="SimSun" panose="02010600030101010101" pitchFamily="2" charset="-122"/>
              </a:rPr>
              <a:t>2</a:t>
            </a:r>
          </a:p>
        </p:txBody>
      </p:sp>
      <p:sp>
        <p:nvSpPr>
          <p:cNvPr id="51" name="文本框 66610"/>
          <p:cNvSpPr txBox="1"/>
          <p:nvPr/>
        </p:nvSpPr>
        <p:spPr>
          <a:xfrm>
            <a:off x="7827819" y="3885883"/>
            <a:ext cx="685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latin typeface="Arial Narrow" pitchFamily="2" charset="0"/>
                <a:ea typeface="SimSun" panose="02010600030101010101" pitchFamily="2" charset="-122"/>
              </a:rPr>
              <a:t>G</a:t>
            </a:r>
            <a:r>
              <a:rPr lang="en-US" altLang="zh-CN" baseline="-25000">
                <a:latin typeface="Arial Narrow" pitchFamily="2" charset="0"/>
                <a:ea typeface="SimSun" panose="02010600030101010101" pitchFamily="2" charset="-122"/>
              </a:rPr>
              <a:t>3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3865419" y="4419283"/>
            <a:ext cx="2971800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latin typeface="Arial" panose="020B0604020202020204" pitchFamily="34" charset="0"/>
                <a:ea typeface="SimSun" panose="02010600030101010101" pitchFamily="2" charset="-122"/>
              </a:rPr>
              <a:t>G</a:t>
            </a:r>
            <a:r>
              <a:rPr lang="en-US" altLang="zh-CN" sz="3200" baseline="-25000"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r>
              <a:rPr lang="en-US" altLang="zh-CN" sz="3200">
                <a:latin typeface="Arial" panose="020B0604020202020204" pitchFamily="34" charset="0"/>
                <a:ea typeface="SimSun" panose="02010600030101010101" pitchFamily="2" charset="-122"/>
                <a:sym typeface="Symbol" panose="05050102010706020507" pitchFamily="2" charset="2"/>
              </a:rPr>
              <a:t></a:t>
            </a:r>
            <a:r>
              <a:rPr lang="en-US" altLang="zh-CN" sz="3200">
                <a:latin typeface="Arial" panose="020B0604020202020204" pitchFamily="34" charset="0"/>
                <a:ea typeface="SimSun" panose="02010600030101010101" pitchFamily="2" charset="-122"/>
              </a:rPr>
              <a:t>G</a:t>
            </a:r>
            <a:r>
              <a:rPr lang="en-US" altLang="zh-CN" sz="3200" baseline="-25000"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r>
              <a:rPr lang="en-US" altLang="zh-CN" sz="3200">
                <a:latin typeface="Arial" panose="020B0604020202020204" pitchFamily="34" charset="0"/>
                <a:ea typeface="SimSun" panose="02010600030101010101" pitchFamily="2" charset="-122"/>
              </a:rPr>
              <a:t>,   G</a:t>
            </a:r>
            <a:r>
              <a:rPr lang="en-US" altLang="zh-CN" sz="3200" baseline="-25000"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r>
              <a:rPr lang="en-US" altLang="zh-CN" sz="3200">
                <a:latin typeface="Arial" panose="020B0604020202020204" pitchFamily="34" charset="0"/>
                <a:ea typeface="SimSun" panose="02010600030101010101" pitchFamily="2" charset="-122"/>
                <a:sym typeface="Symbol" panose="05050102010706020507" pitchFamily="2" charset="2"/>
              </a:rPr>
              <a:t></a:t>
            </a:r>
            <a:r>
              <a:rPr lang="en-US" altLang="zh-CN" sz="3200">
                <a:latin typeface="Arial" panose="020B0604020202020204" pitchFamily="34" charset="0"/>
                <a:ea typeface="SimSun" panose="02010600030101010101" pitchFamily="2" charset="-122"/>
              </a:rPr>
              <a:t>G</a:t>
            </a:r>
            <a:r>
              <a:rPr lang="en-US" altLang="zh-CN" sz="3200" baseline="-25000"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</a:p>
        </p:txBody>
      </p:sp>
      <p:sp>
        <p:nvSpPr>
          <p:cNvPr id="53" name="直接连接符 52"/>
          <p:cNvSpPr/>
          <p:nvPr/>
        </p:nvSpPr>
        <p:spPr>
          <a:xfrm flipH="1">
            <a:off x="6075219" y="4571683"/>
            <a:ext cx="152400" cy="3810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806951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6" name="椭圆 68611"/>
          <p:cNvSpPr/>
          <p:nvPr/>
        </p:nvSpPr>
        <p:spPr>
          <a:xfrm>
            <a:off x="3122815" y="30396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7" name="椭圆 68612"/>
          <p:cNvSpPr/>
          <p:nvPr/>
        </p:nvSpPr>
        <p:spPr>
          <a:xfrm>
            <a:off x="2513215" y="34206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8" name="椭圆 68613"/>
          <p:cNvSpPr/>
          <p:nvPr/>
        </p:nvSpPr>
        <p:spPr>
          <a:xfrm>
            <a:off x="2970415" y="34206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9" name="椭圆 68614"/>
          <p:cNvSpPr/>
          <p:nvPr/>
        </p:nvSpPr>
        <p:spPr>
          <a:xfrm>
            <a:off x="2741815" y="23538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10" name="椭圆 68615"/>
          <p:cNvSpPr/>
          <p:nvPr/>
        </p:nvSpPr>
        <p:spPr>
          <a:xfrm>
            <a:off x="2208415" y="37254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11" name="椭圆 68616"/>
          <p:cNvSpPr/>
          <p:nvPr/>
        </p:nvSpPr>
        <p:spPr>
          <a:xfrm>
            <a:off x="3275215" y="37254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12" name="椭圆 68617"/>
          <p:cNvSpPr/>
          <p:nvPr/>
        </p:nvSpPr>
        <p:spPr>
          <a:xfrm>
            <a:off x="3961015" y="35730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13" name="椭圆 68618"/>
          <p:cNvSpPr/>
          <p:nvPr/>
        </p:nvSpPr>
        <p:spPr>
          <a:xfrm>
            <a:off x="4799215" y="40302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14" name="椭圆 68619"/>
          <p:cNvSpPr/>
          <p:nvPr/>
        </p:nvSpPr>
        <p:spPr>
          <a:xfrm>
            <a:off x="4799215" y="22776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15" name="椭圆 68620"/>
          <p:cNvSpPr/>
          <p:nvPr/>
        </p:nvSpPr>
        <p:spPr>
          <a:xfrm>
            <a:off x="5713615" y="27348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16" name="椭圆 68621"/>
          <p:cNvSpPr/>
          <p:nvPr/>
        </p:nvSpPr>
        <p:spPr>
          <a:xfrm>
            <a:off x="3961015" y="27348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17" name="椭圆 68622"/>
          <p:cNvSpPr/>
          <p:nvPr/>
        </p:nvSpPr>
        <p:spPr>
          <a:xfrm>
            <a:off x="5713615" y="35730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18" name="文本框 68623"/>
          <p:cNvSpPr txBox="1"/>
          <p:nvPr/>
        </p:nvSpPr>
        <p:spPr>
          <a:xfrm>
            <a:off x="2665615" y="4182687"/>
            <a:ext cx="685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latin typeface="Arial Narrow" pitchFamily="2" charset="0"/>
                <a:ea typeface="SimSun" panose="02010600030101010101" pitchFamily="2" charset="-122"/>
              </a:rPr>
              <a:t>G</a:t>
            </a:r>
            <a:r>
              <a:rPr lang="en-US" altLang="zh-CN" baseline="-25000">
                <a:latin typeface="Arial Narrow" pitchFamily="2" charset="0"/>
                <a:ea typeface="SimSun" panose="02010600030101010101" pitchFamily="2" charset="-122"/>
              </a:rPr>
              <a:t>1</a:t>
            </a:r>
          </a:p>
        </p:txBody>
      </p:sp>
      <p:sp>
        <p:nvSpPr>
          <p:cNvPr id="19" name="文本框 68624"/>
          <p:cNvSpPr txBox="1"/>
          <p:nvPr/>
        </p:nvSpPr>
        <p:spPr>
          <a:xfrm>
            <a:off x="4570615" y="4182687"/>
            <a:ext cx="685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latin typeface="Arial Narrow" pitchFamily="2" charset="0"/>
                <a:ea typeface="SimSun" panose="02010600030101010101" pitchFamily="2" charset="-122"/>
              </a:rPr>
              <a:t>G</a:t>
            </a:r>
            <a:r>
              <a:rPr lang="en-US" altLang="zh-CN" baseline="-25000">
                <a:latin typeface="Arial Narrow" pitchFamily="2" charset="0"/>
                <a:ea typeface="SimSun" panose="02010600030101010101" pitchFamily="2" charset="-122"/>
              </a:rPr>
              <a:t>2</a:t>
            </a:r>
          </a:p>
        </p:txBody>
      </p:sp>
      <p:sp>
        <p:nvSpPr>
          <p:cNvPr id="20" name="文本框 68625"/>
          <p:cNvSpPr txBox="1"/>
          <p:nvPr/>
        </p:nvSpPr>
        <p:spPr>
          <a:xfrm>
            <a:off x="7466215" y="4335087"/>
            <a:ext cx="685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latin typeface="Arial Narrow" pitchFamily="2" charset="0"/>
                <a:ea typeface="SimSun" panose="02010600030101010101" pitchFamily="2" charset="-122"/>
              </a:rPr>
              <a:t>G</a:t>
            </a:r>
            <a:r>
              <a:rPr lang="en-US" altLang="zh-CN" baseline="-25000">
                <a:latin typeface="Arial Narrow" pitchFamily="2" charset="0"/>
                <a:ea typeface="SimSun" panose="02010600030101010101" pitchFamily="2" charset="-122"/>
              </a:rPr>
              <a:t>3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037215" y="5051050"/>
            <a:ext cx="2209800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latin typeface="Arial" panose="020B0604020202020204" pitchFamily="34" charset="0"/>
                <a:ea typeface="SimSun" panose="02010600030101010101" pitchFamily="2" charset="-122"/>
              </a:rPr>
              <a:t>G</a:t>
            </a:r>
            <a:r>
              <a:rPr lang="en-US" altLang="zh-CN" sz="3200" baseline="-25000"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r>
              <a:rPr lang="en-US" altLang="zh-CN" sz="3200">
                <a:latin typeface="Arial" panose="020B0604020202020204" pitchFamily="34" charset="0"/>
                <a:ea typeface="SimSun" panose="02010600030101010101" pitchFamily="2" charset="-122"/>
                <a:sym typeface="Symbol" panose="05050102010706020507" pitchFamily="2" charset="2"/>
              </a:rPr>
              <a:t></a:t>
            </a:r>
            <a:r>
              <a:rPr lang="en-US" altLang="zh-CN" sz="3200">
                <a:latin typeface="Arial" panose="020B0604020202020204" pitchFamily="34" charset="0"/>
                <a:ea typeface="SimSun" panose="02010600030101010101" pitchFamily="2" charset="-122"/>
              </a:rPr>
              <a:t>G</a:t>
            </a:r>
            <a:r>
              <a:rPr lang="en-US" altLang="zh-CN" sz="3200" baseline="-25000"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r>
              <a:rPr lang="en-US" altLang="zh-CN" sz="3200">
                <a:latin typeface="Arial" panose="020B0604020202020204" pitchFamily="34" charset="0"/>
                <a:ea typeface="SimSun" panose="02010600030101010101" pitchFamily="2" charset="-122"/>
                <a:sym typeface="Symbol" panose="05050102010706020507" pitchFamily="2" charset="2"/>
              </a:rPr>
              <a:t></a:t>
            </a:r>
            <a:r>
              <a:rPr lang="en-US" altLang="zh-CN" sz="3200">
                <a:latin typeface="Arial" panose="020B0604020202020204" pitchFamily="34" charset="0"/>
                <a:ea typeface="SimSun" panose="02010600030101010101" pitchFamily="2" charset="-122"/>
              </a:rPr>
              <a:t>G</a:t>
            </a:r>
            <a:r>
              <a:rPr lang="en-US" altLang="zh-CN" sz="3200" baseline="-25000"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</a:p>
        </p:txBody>
      </p:sp>
      <p:sp>
        <p:nvSpPr>
          <p:cNvPr id="22" name="椭圆 68627"/>
          <p:cNvSpPr/>
          <p:nvPr/>
        </p:nvSpPr>
        <p:spPr>
          <a:xfrm>
            <a:off x="1903615" y="28872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23" name="椭圆 68628"/>
          <p:cNvSpPr/>
          <p:nvPr/>
        </p:nvSpPr>
        <p:spPr>
          <a:xfrm>
            <a:off x="3656215" y="28872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24" name="椭圆 68629"/>
          <p:cNvSpPr/>
          <p:nvPr/>
        </p:nvSpPr>
        <p:spPr>
          <a:xfrm>
            <a:off x="2360815" y="30396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25" name="椭圆 68630"/>
          <p:cNvSpPr/>
          <p:nvPr/>
        </p:nvSpPr>
        <p:spPr>
          <a:xfrm>
            <a:off x="2741815" y="28110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26" name="直接连接符 68631"/>
          <p:cNvSpPr/>
          <p:nvPr/>
        </p:nvSpPr>
        <p:spPr>
          <a:xfrm>
            <a:off x="2513215" y="3115887"/>
            <a:ext cx="685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27" name="直接连接符 68632"/>
          <p:cNvSpPr/>
          <p:nvPr/>
        </p:nvSpPr>
        <p:spPr>
          <a:xfrm flipH="1">
            <a:off x="2589415" y="3192087"/>
            <a:ext cx="6096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28" name="直接连接符 68633"/>
          <p:cNvSpPr/>
          <p:nvPr/>
        </p:nvSpPr>
        <p:spPr>
          <a:xfrm flipV="1">
            <a:off x="2589415" y="2887287"/>
            <a:ext cx="228600" cy="609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29" name="直接连接符 68634"/>
          <p:cNvSpPr/>
          <p:nvPr/>
        </p:nvSpPr>
        <p:spPr>
          <a:xfrm>
            <a:off x="2818015" y="2887287"/>
            <a:ext cx="228600" cy="609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0" name="直接连接符 68635"/>
          <p:cNvSpPr/>
          <p:nvPr/>
        </p:nvSpPr>
        <p:spPr>
          <a:xfrm flipH="1" flipV="1">
            <a:off x="2513215" y="3115887"/>
            <a:ext cx="533400" cy="381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1" name="直接连接符 68636"/>
          <p:cNvSpPr/>
          <p:nvPr/>
        </p:nvSpPr>
        <p:spPr>
          <a:xfrm flipV="1">
            <a:off x="2818015" y="2430087"/>
            <a:ext cx="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2" name="直接连接符 68637"/>
          <p:cNvSpPr/>
          <p:nvPr/>
        </p:nvSpPr>
        <p:spPr>
          <a:xfrm flipV="1">
            <a:off x="3199015" y="2963487"/>
            <a:ext cx="533400" cy="152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3" name="直接连接符 68638"/>
          <p:cNvSpPr/>
          <p:nvPr/>
        </p:nvSpPr>
        <p:spPr>
          <a:xfrm>
            <a:off x="3046615" y="3496887"/>
            <a:ext cx="3048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4" name="直接连接符 68639"/>
          <p:cNvSpPr/>
          <p:nvPr/>
        </p:nvSpPr>
        <p:spPr>
          <a:xfrm flipH="1">
            <a:off x="2284615" y="3496887"/>
            <a:ext cx="3048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5" name="直接连接符 68640"/>
          <p:cNvSpPr/>
          <p:nvPr/>
        </p:nvSpPr>
        <p:spPr>
          <a:xfrm flipH="1" flipV="1">
            <a:off x="2056015" y="2963487"/>
            <a:ext cx="381000" cy="152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6" name="直接连接符 68641"/>
          <p:cNvSpPr/>
          <p:nvPr/>
        </p:nvSpPr>
        <p:spPr>
          <a:xfrm>
            <a:off x="2818015" y="2430087"/>
            <a:ext cx="838200" cy="533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7" name="直接连接符 68642"/>
          <p:cNvSpPr/>
          <p:nvPr/>
        </p:nvSpPr>
        <p:spPr>
          <a:xfrm flipH="1">
            <a:off x="3351415" y="2963487"/>
            <a:ext cx="381000" cy="838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8" name="直接连接符 68643"/>
          <p:cNvSpPr/>
          <p:nvPr/>
        </p:nvSpPr>
        <p:spPr>
          <a:xfrm flipH="1">
            <a:off x="2284615" y="3801687"/>
            <a:ext cx="1066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9" name="直接连接符 68644"/>
          <p:cNvSpPr/>
          <p:nvPr/>
        </p:nvSpPr>
        <p:spPr>
          <a:xfrm flipH="1" flipV="1">
            <a:off x="1979815" y="2963487"/>
            <a:ext cx="304800" cy="838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40" name="直接连接符 68645"/>
          <p:cNvSpPr/>
          <p:nvPr/>
        </p:nvSpPr>
        <p:spPr>
          <a:xfrm flipV="1">
            <a:off x="1979815" y="2430087"/>
            <a:ext cx="838200" cy="533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41" name="椭圆 68646"/>
          <p:cNvSpPr/>
          <p:nvPr/>
        </p:nvSpPr>
        <p:spPr>
          <a:xfrm>
            <a:off x="4799215" y="32682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42" name="椭圆 68647"/>
          <p:cNvSpPr/>
          <p:nvPr/>
        </p:nvSpPr>
        <p:spPr>
          <a:xfrm>
            <a:off x="4799215" y="28110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43" name="椭圆 68648"/>
          <p:cNvSpPr/>
          <p:nvPr/>
        </p:nvSpPr>
        <p:spPr>
          <a:xfrm>
            <a:off x="4342015" y="34206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44" name="椭圆 68649"/>
          <p:cNvSpPr/>
          <p:nvPr/>
        </p:nvSpPr>
        <p:spPr>
          <a:xfrm>
            <a:off x="5256415" y="34206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45" name="直接连接符 68650"/>
          <p:cNvSpPr/>
          <p:nvPr/>
        </p:nvSpPr>
        <p:spPr>
          <a:xfrm>
            <a:off x="4037215" y="2811087"/>
            <a:ext cx="0" cy="838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46" name="直接连接符 68651"/>
          <p:cNvSpPr/>
          <p:nvPr/>
        </p:nvSpPr>
        <p:spPr>
          <a:xfrm>
            <a:off x="4037215" y="3649287"/>
            <a:ext cx="83820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47" name="直接连接符 68652"/>
          <p:cNvSpPr/>
          <p:nvPr/>
        </p:nvSpPr>
        <p:spPr>
          <a:xfrm flipV="1">
            <a:off x="4875415" y="3649287"/>
            <a:ext cx="91440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48" name="直接连接符 68653"/>
          <p:cNvSpPr/>
          <p:nvPr/>
        </p:nvSpPr>
        <p:spPr>
          <a:xfrm flipV="1">
            <a:off x="5789815" y="2811087"/>
            <a:ext cx="0" cy="838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49" name="直接连接符 68654"/>
          <p:cNvSpPr/>
          <p:nvPr/>
        </p:nvSpPr>
        <p:spPr>
          <a:xfrm flipH="1" flipV="1">
            <a:off x="4875415" y="2353887"/>
            <a:ext cx="91440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50" name="直接连接符 68655"/>
          <p:cNvSpPr/>
          <p:nvPr/>
        </p:nvSpPr>
        <p:spPr>
          <a:xfrm flipH="1">
            <a:off x="4037215" y="2353887"/>
            <a:ext cx="83820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51" name="直接连接符 68656"/>
          <p:cNvSpPr/>
          <p:nvPr/>
        </p:nvSpPr>
        <p:spPr>
          <a:xfrm flipV="1">
            <a:off x="4113415" y="3344487"/>
            <a:ext cx="7620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52" name="直接连接符 68657"/>
          <p:cNvSpPr/>
          <p:nvPr/>
        </p:nvSpPr>
        <p:spPr>
          <a:xfrm flipV="1">
            <a:off x="4875415" y="2353887"/>
            <a:ext cx="0" cy="990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53" name="直接连接符 68658"/>
          <p:cNvSpPr/>
          <p:nvPr/>
        </p:nvSpPr>
        <p:spPr>
          <a:xfrm>
            <a:off x="4875415" y="3344487"/>
            <a:ext cx="8382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54" name="未知"/>
          <p:cNvSpPr/>
          <p:nvPr/>
        </p:nvSpPr>
        <p:spPr>
          <a:xfrm>
            <a:off x="4875415" y="2887287"/>
            <a:ext cx="254000" cy="1219200"/>
          </a:xfrm>
          <a:custGeom>
            <a:avLst/>
            <a:gdLst/>
            <a:ahLst/>
            <a:cxnLst/>
            <a:rect l="0" t="0" r="0" b="0"/>
            <a:pathLst>
              <a:path w="160" h="768">
                <a:moveTo>
                  <a:pt x="0" y="0"/>
                </a:moveTo>
                <a:cubicBezTo>
                  <a:pt x="36" y="36"/>
                  <a:pt x="72" y="72"/>
                  <a:pt x="96" y="144"/>
                </a:cubicBezTo>
                <a:cubicBezTo>
                  <a:pt x="120" y="216"/>
                  <a:pt x="160" y="328"/>
                  <a:pt x="144" y="432"/>
                </a:cubicBezTo>
                <a:cubicBezTo>
                  <a:pt x="128" y="536"/>
                  <a:pt x="64" y="652"/>
                  <a:pt x="0" y="76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" name="未知"/>
          <p:cNvSpPr/>
          <p:nvPr/>
        </p:nvSpPr>
        <p:spPr>
          <a:xfrm>
            <a:off x="4418215" y="2811087"/>
            <a:ext cx="1371600" cy="685800"/>
          </a:xfrm>
          <a:custGeom>
            <a:avLst/>
            <a:gdLst/>
            <a:ahLst/>
            <a:cxnLst/>
            <a:rect l="0" t="0" r="0" b="0"/>
            <a:pathLst>
              <a:path w="864" h="432">
                <a:moveTo>
                  <a:pt x="0" y="432"/>
                </a:moveTo>
                <a:cubicBezTo>
                  <a:pt x="32" y="368"/>
                  <a:pt x="64" y="304"/>
                  <a:pt x="144" y="240"/>
                </a:cubicBezTo>
                <a:cubicBezTo>
                  <a:pt x="224" y="176"/>
                  <a:pt x="360" y="88"/>
                  <a:pt x="480" y="48"/>
                </a:cubicBezTo>
                <a:cubicBezTo>
                  <a:pt x="600" y="8"/>
                  <a:pt x="800" y="8"/>
                  <a:pt x="864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" name="未知"/>
          <p:cNvSpPr/>
          <p:nvPr/>
        </p:nvSpPr>
        <p:spPr>
          <a:xfrm>
            <a:off x="4037215" y="2887287"/>
            <a:ext cx="1295400" cy="647700"/>
          </a:xfrm>
          <a:custGeom>
            <a:avLst/>
            <a:gdLst/>
            <a:ahLst/>
            <a:cxnLst/>
            <a:rect l="0" t="0" r="0" b="0"/>
            <a:pathLst>
              <a:path w="816" h="408">
                <a:moveTo>
                  <a:pt x="0" y="0"/>
                </a:moveTo>
                <a:cubicBezTo>
                  <a:pt x="56" y="88"/>
                  <a:pt x="112" y="176"/>
                  <a:pt x="192" y="240"/>
                </a:cubicBezTo>
                <a:cubicBezTo>
                  <a:pt x="272" y="304"/>
                  <a:pt x="376" y="360"/>
                  <a:pt x="480" y="384"/>
                </a:cubicBezTo>
                <a:cubicBezTo>
                  <a:pt x="584" y="408"/>
                  <a:pt x="700" y="396"/>
                  <a:pt x="816" y="38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" name="椭圆 68662"/>
          <p:cNvSpPr/>
          <p:nvPr/>
        </p:nvSpPr>
        <p:spPr>
          <a:xfrm>
            <a:off x="7999615" y="31920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58" name="椭圆 68663"/>
          <p:cNvSpPr/>
          <p:nvPr/>
        </p:nvSpPr>
        <p:spPr>
          <a:xfrm>
            <a:off x="7390015" y="35730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59" name="椭圆 68664"/>
          <p:cNvSpPr/>
          <p:nvPr/>
        </p:nvSpPr>
        <p:spPr>
          <a:xfrm>
            <a:off x="7847215" y="35730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60" name="椭圆 68665"/>
          <p:cNvSpPr/>
          <p:nvPr/>
        </p:nvSpPr>
        <p:spPr>
          <a:xfrm>
            <a:off x="7618615" y="18204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61" name="椭圆 68666"/>
          <p:cNvSpPr/>
          <p:nvPr/>
        </p:nvSpPr>
        <p:spPr>
          <a:xfrm>
            <a:off x="6628015" y="44874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62" name="椭圆 68667"/>
          <p:cNvSpPr/>
          <p:nvPr/>
        </p:nvSpPr>
        <p:spPr>
          <a:xfrm>
            <a:off x="8685415" y="45636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63" name="椭圆 68668"/>
          <p:cNvSpPr/>
          <p:nvPr/>
        </p:nvSpPr>
        <p:spPr>
          <a:xfrm>
            <a:off x="6094615" y="28110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64" name="椭圆 68669"/>
          <p:cNvSpPr/>
          <p:nvPr/>
        </p:nvSpPr>
        <p:spPr>
          <a:xfrm>
            <a:off x="9218815" y="28110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65" name="椭圆 68670"/>
          <p:cNvSpPr/>
          <p:nvPr/>
        </p:nvSpPr>
        <p:spPr>
          <a:xfrm>
            <a:off x="7237615" y="31920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66" name="椭圆 68671"/>
          <p:cNvSpPr/>
          <p:nvPr/>
        </p:nvSpPr>
        <p:spPr>
          <a:xfrm>
            <a:off x="7618615" y="2963487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67" name="直接连接符 68672"/>
          <p:cNvSpPr/>
          <p:nvPr/>
        </p:nvSpPr>
        <p:spPr>
          <a:xfrm>
            <a:off x="7694815" y="1972887"/>
            <a:ext cx="0" cy="1066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68" name="直接连接符 68673"/>
          <p:cNvSpPr/>
          <p:nvPr/>
        </p:nvSpPr>
        <p:spPr>
          <a:xfrm flipV="1">
            <a:off x="6704215" y="3649287"/>
            <a:ext cx="762000" cy="914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69" name="直接连接符 68674"/>
          <p:cNvSpPr/>
          <p:nvPr/>
        </p:nvSpPr>
        <p:spPr>
          <a:xfrm flipH="1" flipV="1">
            <a:off x="7999615" y="3725487"/>
            <a:ext cx="762000" cy="914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70" name="直接连接符 68675"/>
          <p:cNvSpPr/>
          <p:nvPr/>
        </p:nvSpPr>
        <p:spPr>
          <a:xfrm flipH="1">
            <a:off x="8075815" y="2887287"/>
            <a:ext cx="1143000" cy="381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71" name="直接连接符 68676"/>
          <p:cNvSpPr/>
          <p:nvPr/>
        </p:nvSpPr>
        <p:spPr>
          <a:xfrm>
            <a:off x="6170815" y="2887287"/>
            <a:ext cx="1143000" cy="381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72" name="未知"/>
          <p:cNvSpPr/>
          <p:nvPr/>
        </p:nvSpPr>
        <p:spPr>
          <a:xfrm>
            <a:off x="6704215" y="2887287"/>
            <a:ext cx="2590800" cy="1676400"/>
          </a:xfrm>
          <a:custGeom>
            <a:avLst/>
            <a:gdLst/>
            <a:ahLst/>
            <a:cxnLst/>
            <a:rect l="0" t="0" r="0" b="0"/>
            <a:pathLst>
              <a:path w="1632" h="1056">
                <a:moveTo>
                  <a:pt x="0" y="1056"/>
                </a:moveTo>
                <a:cubicBezTo>
                  <a:pt x="264" y="980"/>
                  <a:pt x="528" y="904"/>
                  <a:pt x="720" y="816"/>
                </a:cubicBezTo>
                <a:cubicBezTo>
                  <a:pt x="912" y="728"/>
                  <a:pt x="1000" y="664"/>
                  <a:pt x="1152" y="528"/>
                </a:cubicBezTo>
                <a:cubicBezTo>
                  <a:pt x="1304" y="392"/>
                  <a:pt x="1468" y="196"/>
                  <a:pt x="1632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" name="未知"/>
          <p:cNvSpPr/>
          <p:nvPr/>
        </p:nvSpPr>
        <p:spPr>
          <a:xfrm>
            <a:off x="6704215" y="1896687"/>
            <a:ext cx="990600" cy="2667000"/>
          </a:xfrm>
          <a:custGeom>
            <a:avLst/>
            <a:gdLst/>
            <a:ahLst/>
            <a:cxnLst/>
            <a:rect l="0" t="0" r="0" b="0"/>
            <a:pathLst>
              <a:path w="624" h="1680">
                <a:moveTo>
                  <a:pt x="624" y="0"/>
                </a:moveTo>
                <a:cubicBezTo>
                  <a:pt x="480" y="160"/>
                  <a:pt x="336" y="320"/>
                  <a:pt x="240" y="480"/>
                </a:cubicBezTo>
                <a:cubicBezTo>
                  <a:pt x="144" y="640"/>
                  <a:pt x="88" y="760"/>
                  <a:pt x="48" y="960"/>
                </a:cubicBezTo>
                <a:cubicBezTo>
                  <a:pt x="8" y="1160"/>
                  <a:pt x="4" y="1420"/>
                  <a:pt x="0" y="168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4" name="未知"/>
          <p:cNvSpPr/>
          <p:nvPr/>
        </p:nvSpPr>
        <p:spPr>
          <a:xfrm>
            <a:off x="7694815" y="1896687"/>
            <a:ext cx="1066800" cy="2743200"/>
          </a:xfrm>
          <a:custGeom>
            <a:avLst/>
            <a:gdLst/>
            <a:ahLst/>
            <a:cxnLst/>
            <a:rect l="0" t="0" r="0" b="0"/>
            <a:pathLst>
              <a:path w="672" h="1728">
                <a:moveTo>
                  <a:pt x="0" y="0"/>
                </a:moveTo>
                <a:cubicBezTo>
                  <a:pt x="140" y="156"/>
                  <a:pt x="280" y="312"/>
                  <a:pt x="384" y="480"/>
                </a:cubicBezTo>
                <a:cubicBezTo>
                  <a:pt x="488" y="648"/>
                  <a:pt x="576" y="800"/>
                  <a:pt x="624" y="1008"/>
                </a:cubicBezTo>
                <a:cubicBezTo>
                  <a:pt x="672" y="1216"/>
                  <a:pt x="672" y="1472"/>
                  <a:pt x="672" y="17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" name="未知"/>
          <p:cNvSpPr/>
          <p:nvPr/>
        </p:nvSpPr>
        <p:spPr>
          <a:xfrm>
            <a:off x="6170815" y="2531687"/>
            <a:ext cx="3048000" cy="355600"/>
          </a:xfrm>
          <a:custGeom>
            <a:avLst/>
            <a:gdLst/>
            <a:ahLst/>
            <a:cxnLst/>
            <a:rect l="0" t="0" r="0" b="0"/>
            <a:pathLst>
              <a:path w="1920" h="224">
                <a:moveTo>
                  <a:pt x="0" y="224"/>
                </a:moveTo>
                <a:cubicBezTo>
                  <a:pt x="264" y="144"/>
                  <a:pt x="528" y="64"/>
                  <a:pt x="720" y="32"/>
                </a:cubicBezTo>
                <a:cubicBezTo>
                  <a:pt x="912" y="0"/>
                  <a:pt x="952" y="0"/>
                  <a:pt x="1152" y="32"/>
                </a:cubicBezTo>
                <a:cubicBezTo>
                  <a:pt x="1352" y="64"/>
                  <a:pt x="1636" y="144"/>
                  <a:pt x="1920" y="2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" name="未知"/>
          <p:cNvSpPr/>
          <p:nvPr/>
        </p:nvSpPr>
        <p:spPr>
          <a:xfrm>
            <a:off x="6170815" y="2887287"/>
            <a:ext cx="2514600" cy="1752600"/>
          </a:xfrm>
          <a:custGeom>
            <a:avLst/>
            <a:gdLst/>
            <a:ahLst/>
            <a:cxnLst/>
            <a:rect l="0" t="0" r="0" b="0"/>
            <a:pathLst>
              <a:path w="1584" h="1104">
                <a:moveTo>
                  <a:pt x="0" y="0"/>
                </a:moveTo>
                <a:cubicBezTo>
                  <a:pt x="164" y="240"/>
                  <a:pt x="328" y="480"/>
                  <a:pt x="480" y="624"/>
                </a:cubicBezTo>
                <a:cubicBezTo>
                  <a:pt x="632" y="768"/>
                  <a:pt x="728" y="784"/>
                  <a:pt x="912" y="864"/>
                </a:cubicBezTo>
                <a:cubicBezTo>
                  <a:pt x="1096" y="944"/>
                  <a:pt x="1464" y="1064"/>
                  <a:pt x="1584" y="110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7" name="直接连接符 76"/>
          <p:cNvSpPr/>
          <p:nvPr/>
        </p:nvSpPr>
        <p:spPr>
          <a:xfrm>
            <a:off x="4037215" y="3649287"/>
            <a:ext cx="838200" cy="457200"/>
          </a:xfrm>
          <a:prstGeom prst="line">
            <a:avLst/>
          </a:prstGeom>
          <a:ln w="9525" cap="flat" cmpd="sng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78" name="直接连接符 77"/>
          <p:cNvSpPr/>
          <p:nvPr/>
        </p:nvSpPr>
        <p:spPr>
          <a:xfrm flipV="1">
            <a:off x="4113415" y="3344487"/>
            <a:ext cx="762000" cy="304800"/>
          </a:xfrm>
          <a:prstGeom prst="line">
            <a:avLst/>
          </a:prstGeom>
          <a:ln w="9525" cap="flat" cmpd="sng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79" name="未知"/>
          <p:cNvSpPr/>
          <p:nvPr/>
        </p:nvSpPr>
        <p:spPr>
          <a:xfrm>
            <a:off x="4875415" y="2887287"/>
            <a:ext cx="254000" cy="1219200"/>
          </a:xfrm>
          <a:custGeom>
            <a:avLst/>
            <a:gdLst/>
            <a:ahLst/>
            <a:cxnLst/>
            <a:rect l="0" t="0" r="0" b="0"/>
            <a:pathLst>
              <a:path w="160" h="768">
                <a:moveTo>
                  <a:pt x="0" y="0"/>
                </a:moveTo>
                <a:cubicBezTo>
                  <a:pt x="36" y="36"/>
                  <a:pt x="72" y="72"/>
                  <a:pt x="96" y="144"/>
                </a:cubicBezTo>
                <a:cubicBezTo>
                  <a:pt x="120" y="216"/>
                  <a:pt x="160" y="328"/>
                  <a:pt x="144" y="432"/>
                </a:cubicBezTo>
                <a:cubicBezTo>
                  <a:pt x="128" y="536"/>
                  <a:pt x="64" y="652"/>
                  <a:pt x="0" y="768"/>
                </a:cubicBezTo>
              </a:path>
            </a:pathLst>
          </a:custGeom>
          <a:noFill/>
          <a:ln w="9525" cap="flat" cmpd="sng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" name="直接连接符 79"/>
          <p:cNvSpPr/>
          <p:nvPr/>
        </p:nvSpPr>
        <p:spPr>
          <a:xfrm>
            <a:off x="4875415" y="2892050"/>
            <a:ext cx="0" cy="4318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81" name="直接连接符 68686"/>
          <p:cNvSpPr/>
          <p:nvPr/>
        </p:nvSpPr>
        <p:spPr>
          <a:xfrm flipH="1">
            <a:off x="7313815" y="3039687"/>
            <a:ext cx="38100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82" name="直接连接符 68687"/>
          <p:cNvSpPr/>
          <p:nvPr/>
        </p:nvSpPr>
        <p:spPr>
          <a:xfrm>
            <a:off x="7313815" y="3268287"/>
            <a:ext cx="152400" cy="381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83" name="直接连接符 68688"/>
          <p:cNvSpPr/>
          <p:nvPr/>
        </p:nvSpPr>
        <p:spPr>
          <a:xfrm>
            <a:off x="7694815" y="3039687"/>
            <a:ext cx="38100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84" name="直接连接符 68689"/>
          <p:cNvSpPr/>
          <p:nvPr/>
        </p:nvSpPr>
        <p:spPr>
          <a:xfrm flipH="1">
            <a:off x="7923415" y="3268287"/>
            <a:ext cx="152400" cy="381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85" name="直接连接符 68690"/>
          <p:cNvSpPr/>
          <p:nvPr/>
        </p:nvSpPr>
        <p:spPr>
          <a:xfrm>
            <a:off x="7466215" y="3649287"/>
            <a:ext cx="457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86" name="直接连接符 85"/>
          <p:cNvSpPr/>
          <p:nvPr/>
        </p:nvSpPr>
        <p:spPr>
          <a:xfrm flipH="1">
            <a:off x="7290003" y="3034925"/>
            <a:ext cx="381000" cy="2286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87" name="直接连接符 86"/>
          <p:cNvSpPr/>
          <p:nvPr/>
        </p:nvSpPr>
        <p:spPr>
          <a:xfrm>
            <a:off x="7290003" y="3263525"/>
            <a:ext cx="152400" cy="3810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88" name="直接连接符 87"/>
          <p:cNvSpPr/>
          <p:nvPr/>
        </p:nvSpPr>
        <p:spPr>
          <a:xfrm>
            <a:off x="7671003" y="3034925"/>
            <a:ext cx="381000" cy="2286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89" name="直接连接符 88"/>
          <p:cNvSpPr/>
          <p:nvPr/>
        </p:nvSpPr>
        <p:spPr>
          <a:xfrm flipH="1">
            <a:off x="7899603" y="3263525"/>
            <a:ext cx="152400" cy="3810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90" name="直接连接符 89"/>
          <p:cNvSpPr/>
          <p:nvPr/>
        </p:nvSpPr>
        <p:spPr>
          <a:xfrm>
            <a:off x="7442403" y="3644525"/>
            <a:ext cx="4572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1989359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Graph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6" name="椭圆 69635"/>
          <p:cNvSpPr/>
          <p:nvPr/>
        </p:nvSpPr>
        <p:spPr>
          <a:xfrm>
            <a:off x="3171305" y="2630661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7" name="椭圆 69636"/>
          <p:cNvSpPr/>
          <p:nvPr/>
        </p:nvSpPr>
        <p:spPr>
          <a:xfrm>
            <a:off x="3171305" y="3697461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8" name="椭圆 69637"/>
          <p:cNvSpPr/>
          <p:nvPr/>
        </p:nvSpPr>
        <p:spPr>
          <a:xfrm>
            <a:off x="3933305" y="3164061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9" name="椭圆 69638"/>
          <p:cNvSpPr/>
          <p:nvPr/>
        </p:nvSpPr>
        <p:spPr>
          <a:xfrm>
            <a:off x="2409305" y="3164061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10" name="椭圆 69639"/>
          <p:cNvSpPr/>
          <p:nvPr/>
        </p:nvSpPr>
        <p:spPr>
          <a:xfrm>
            <a:off x="4314305" y="2478261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11" name="椭圆 69640"/>
          <p:cNvSpPr/>
          <p:nvPr/>
        </p:nvSpPr>
        <p:spPr>
          <a:xfrm>
            <a:off x="6371705" y="3621261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12" name="椭圆 69641"/>
          <p:cNvSpPr/>
          <p:nvPr/>
        </p:nvSpPr>
        <p:spPr>
          <a:xfrm>
            <a:off x="5304905" y="2554461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13" name="椭圆 69642"/>
          <p:cNvSpPr/>
          <p:nvPr/>
        </p:nvSpPr>
        <p:spPr>
          <a:xfrm>
            <a:off x="5838305" y="3087861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14" name="椭圆 69643"/>
          <p:cNvSpPr/>
          <p:nvPr/>
        </p:nvSpPr>
        <p:spPr>
          <a:xfrm>
            <a:off x="5457305" y="3468861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15" name="椭圆 69644"/>
          <p:cNvSpPr/>
          <p:nvPr/>
        </p:nvSpPr>
        <p:spPr>
          <a:xfrm>
            <a:off x="6219305" y="2783061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16" name="文本框 69645"/>
          <p:cNvSpPr txBox="1"/>
          <p:nvPr/>
        </p:nvSpPr>
        <p:spPr>
          <a:xfrm>
            <a:off x="3095105" y="4078461"/>
            <a:ext cx="685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latin typeface="Arial Narrow" pitchFamily="2" charset="0"/>
                <a:ea typeface="SimSun" panose="02010600030101010101" pitchFamily="2" charset="-122"/>
              </a:rPr>
              <a:t>G</a:t>
            </a:r>
            <a:r>
              <a:rPr lang="en-US" altLang="zh-CN" baseline="-25000">
                <a:latin typeface="Arial Narrow" pitchFamily="2" charset="0"/>
                <a:ea typeface="SimSun" panose="02010600030101010101" pitchFamily="2" charset="-122"/>
              </a:rPr>
              <a:t>1</a:t>
            </a:r>
          </a:p>
        </p:txBody>
      </p:sp>
      <p:sp>
        <p:nvSpPr>
          <p:cNvPr id="17" name="文本框 69646"/>
          <p:cNvSpPr txBox="1"/>
          <p:nvPr/>
        </p:nvSpPr>
        <p:spPr>
          <a:xfrm>
            <a:off x="5685905" y="4078461"/>
            <a:ext cx="685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latin typeface="Arial Narrow" pitchFamily="2" charset="0"/>
                <a:ea typeface="SimSun" panose="02010600030101010101" pitchFamily="2" charset="-122"/>
              </a:rPr>
              <a:t>G</a:t>
            </a:r>
            <a:r>
              <a:rPr lang="en-US" altLang="zh-CN" baseline="-25000">
                <a:latin typeface="Arial Narrow" pitchFamily="2" charset="0"/>
                <a:ea typeface="SimSun" panose="02010600030101010101" pitchFamily="2" charset="-122"/>
              </a:rPr>
              <a:t>2</a:t>
            </a:r>
          </a:p>
        </p:txBody>
      </p:sp>
      <p:sp>
        <p:nvSpPr>
          <p:cNvPr id="18" name="文本框 69647"/>
          <p:cNvSpPr txBox="1"/>
          <p:nvPr/>
        </p:nvSpPr>
        <p:spPr>
          <a:xfrm>
            <a:off x="8048105" y="4078461"/>
            <a:ext cx="685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latin typeface="Arial Narrow" pitchFamily="2" charset="0"/>
                <a:ea typeface="SimSun" panose="02010600030101010101" pitchFamily="2" charset="-122"/>
              </a:rPr>
              <a:t>G</a:t>
            </a:r>
            <a:r>
              <a:rPr lang="en-US" altLang="zh-CN" baseline="-25000">
                <a:latin typeface="Arial Narrow" pitchFamily="2" charset="0"/>
                <a:ea typeface="SimSun" panose="02010600030101010101" pitchFamily="2" charset="-122"/>
              </a:rPr>
              <a:t>3</a:t>
            </a:r>
          </a:p>
        </p:txBody>
      </p:sp>
      <p:sp>
        <p:nvSpPr>
          <p:cNvPr id="19" name="文本框 69648"/>
          <p:cNvSpPr txBox="1"/>
          <p:nvPr/>
        </p:nvSpPr>
        <p:spPr>
          <a:xfrm>
            <a:off x="4238105" y="4611861"/>
            <a:ext cx="2971800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latin typeface="Arial" panose="020B0604020202020204" pitchFamily="34" charset="0"/>
                <a:ea typeface="SimSun" panose="02010600030101010101" pitchFamily="2" charset="-122"/>
              </a:rPr>
              <a:t>G</a:t>
            </a:r>
            <a:r>
              <a:rPr lang="en-US" altLang="zh-CN" sz="3200" baseline="-25000"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r>
              <a:rPr lang="en-US" altLang="zh-CN" sz="3200">
                <a:latin typeface="Arial" panose="020B0604020202020204" pitchFamily="34" charset="0"/>
                <a:ea typeface="SimSun" panose="02010600030101010101" pitchFamily="2" charset="-122"/>
                <a:sym typeface="Symbol" panose="05050102010706020507" pitchFamily="2" charset="2"/>
              </a:rPr>
              <a:t>G</a:t>
            </a:r>
            <a:r>
              <a:rPr lang="en-US" altLang="zh-CN" sz="3200" baseline="-25000"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r>
              <a:rPr lang="en-US" altLang="zh-CN" sz="3200">
                <a:latin typeface="Arial" panose="020B0604020202020204" pitchFamily="34" charset="0"/>
                <a:ea typeface="SimSun" panose="02010600030101010101" pitchFamily="2" charset="-122"/>
              </a:rPr>
              <a:t>,   G</a:t>
            </a:r>
            <a:r>
              <a:rPr lang="en-US" altLang="zh-CN" sz="3200" baseline="-25000"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r>
              <a:rPr lang="en-US" altLang="zh-CN" sz="3200">
                <a:latin typeface="Arial" panose="020B0604020202020204" pitchFamily="34" charset="0"/>
                <a:ea typeface="SimSun" panose="02010600030101010101" pitchFamily="2" charset="-122"/>
                <a:sym typeface="Symbol" panose="05050102010706020507" pitchFamily="2" charset="2"/>
              </a:rPr>
              <a:t>G</a:t>
            </a:r>
            <a:r>
              <a:rPr lang="en-US" altLang="zh-CN" sz="3200" baseline="-25000"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</a:p>
        </p:txBody>
      </p:sp>
      <p:sp>
        <p:nvSpPr>
          <p:cNvPr id="20" name="直接连接符 69649"/>
          <p:cNvSpPr/>
          <p:nvPr/>
        </p:nvSpPr>
        <p:spPr>
          <a:xfrm flipH="1">
            <a:off x="6451080" y="4734098"/>
            <a:ext cx="152400" cy="3810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21" name="直接连接符 69650"/>
          <p:cNvSpPr/>
          <p:nvPr/>
        </p:nvSpPr>
        <p:spPr>
          <a:xfrm flipH="1" flipV="1">
            <a:off x="2561705" y="3240261"/>
            <a:ext cx="685800" cy="533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22" name="直接连接符 69651"/>
          <p:cNvSpPr/>
          <p:nvPr/>
        </p:nvSpPr>
        <p:spPr>
          <a:xfrm flipH="1">
            <a:off x="2561705" y="2706861"/>
            <a:ext cx="68580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23" name="直接连接符 69652"/>
          <p:cNvSpPr/>
          <p:nvPr/>
        </p:nvSpPr>
        <p:spPr>
          <a:xfrm>
            <a:off x="3247505" y="2706861"/>
            <a:ext cx="68580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24" name="直接连接符 69653"/>
          <p:cNvSpPr/>
          <p:nvPr/>
        </p:nvSpPr>
        <p:spPr>
          <a:xfrm flipV="1">
            <a:off x="3247505" y="3240261"/>
            <a:ext cx="68580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25" name="直接连接符 69654"/>
          <p:cNvSpPr/>
          <p:nvPr/>
        </p:nvSpPr>
        <p:spPr>
          <a:xfrm flipV="1">
            <a:off x="4009505" y="2630661"/>
            <a:ext cx="381000" cy="533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26" name="椭圆 69655"/>
          <p:cNvSpPr/>
          <p:nvPr/>
        </p:nvSpPr>
        <p:spPr>
          <a:xfrm>
            <a:off x="3018905" y="2249661"/>
            <a:ext cx="533400" cy="4572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27" name="直接连接符 69656"/>
          <p:cNvSpPr/>
          <p:nvPr/>
        </p:nvSpPr>
        <p:spPr>
          <a:xfrm flipH="1">
            <a:off x="3171305" y="2249661"/>
            <a:ext cx="76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28" name="椭圆 69657"/>
          <p:cNvSpPr/>
          <p:nvPr/>
        </p:nvSpPr>
        <p:spPr>
          <a:xfrm>
            <a:off x="3095105" y="2706861"/>
            <a:ext cx="304800" cy="9906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29" name="直接连接符 69658"/>
          <p:cNvSpPr/>
          <p:nvPr/>
        </p:nvSpPr>
        <p:spPr>
          <a:xfrm flipV="1">
            <a:off x="3399905" y="3164061"/>
            <a:ext cx="0" cy="76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0" name="直接连接符 69659"/>
          <p:cNvSpPr/>
          <p:nvPr/>
        </p:nvSpPr>
        <p:spPr>
          <a:xfrm>
            <a:off x="3095105" y="3164061"/>
            <a:ext cx="0" cy="152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1" name="椭圆 69660"/>
          <p:cNvSpPr/>
          <p:nvPr/>
        </p:nvSpPr>
        <p:spPr>
          <a:xfrm>
            <a:off x="5076305" y="2478261"/>
            <a:ext cx="1600200" cy="14478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2" name="椭圆 69661"/>
          <p:cNvSpPr/>
          <p:nvPr/>
        </p:nvSpPr>
        <p:spPr>
          <a:xfrm>
            <a:off x="4923905" y="2249661"/>
            <a:ext cx="533400" cy="4572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3" name="直接连接符 69662"/>
          <p:cNvSpPr/>
          <p:nvPr/>
        </p:nvSpPr>
        <p:spPr>
          <a:xfrm flipH="1">
            <a:off x="5076305" y="2249661"/>
            <a:ext cx="76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4" name="直接连接符 69663"/>
          <p:cNvSpPr/>
          <p:nvPr/>
        </p:nvSpPr>
        <p:spPr>
          <a:xfrm>
            <a:off x="5381105" y="2630661"/>
            <a:ext cx="152400" cy="838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5" name="直接连接符 69664"/>
          <p:cNvSpPr/>
          <p:nvPr/>
        </p:nvSpPr>
        <p:spPr>
          <a:xfrm flipH="1" flipV="1">
            <a:off x="5609705" y="3545061"/>
            <a:ext cx="838200" cy="152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6" name="直接连接符 69665"/>
          <p:cNvSpPr/>
          <p:nvPr/>
        </p:nvSpPr>
        <p:spPr>
          <a:xfrm flipH="1">
            <a:off x="5990705" y="2859261"/>
            <a:ext cx="3048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7" name="直接连接符 69666"/>
          <p:cNvSpPr/>
          <p:nvPr/>
        </p:nvSpPr>
        <p:spPr>
          <a:xfrm>
            <a:off x="5381105" y="2630661"/>
            <a:ext cx="838200" cy="152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8" name="直接连接符 69667"/>
          <p:cNvSpPr/>
          <p:nvPr/>
        </p:nvSpPr>
        <p:spPr>
          <a:xfrm flipH="1" flipV="1">
            <a:off x="6295505" y="2935461"/>
            <a:ext cx="152400" cy="685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39" name="直接连接符 69668"/>
          <p:cNvSpPr/>
          <p:nvPr/>
        </p:nvSpPr>
        <p:spPr>
          <a:xfrm>
            <a:off x="5076305" y="3240261"/>
            <a:ext cx="0" cy="152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40" name="直接连接符 69669"/>
          <p:cNvSpPr/>
          <p:nvPr/>
        </p:nvSpPr>
        <p:spPr>
          <a:xfrm flipV="1">
            <a:off x="6676505" y="3087861"/>
            <a:ext cx="0" cy="76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41" name="椭圆 69670"/>
          <p:cNvSpPr/>
          <p:nvPr/>
        </p:nvSpPr>
        <p:spPr>
          <a:xfrm>
            <a:off x="8733905" y="3621261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42" name="椭圆 69671"/>
          <p:cNvSpPr/>
          <p:nvPr/>
        </p:nvSpPr>
        <p:spPr>
          <a:xfrm>
            <a:off x="7667105" y="2554461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43" name="椭圆 69672"/>
          <p:cNvSpPr/>
          <p:nvPr/>
        </p:nvSpPr>
        <p:spPr>
          <a:xfrm>
            <a:off x="8200505" y="3087861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44" name="椭圆 69673"/>
          <p:cNvSpPr/>
          <p:nvPr/>
        </p:nvSpPr>
        <p:spPr>
          <a:xfrm>
            <a:off x="7819505" y="3468861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45" name="椭圆 69674"/>
          <p:cNvSpPr/>
          <p:nvPr/>
        </p:nvSpPr>
        <p:spPr>
          <a:xfrm>
            <a:off x="8581505" y="2783061"/>
            <a:ext cx="152400" cy="1524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46" name="椭圆 69675"/>
          <p:cNvSpPr/>
          <p:nvPr/>
        </p:nvSpPr>
        <p:spPr>
          <a:xfrm>
            <a:off x="7438505" y="2478261"/>
            <a:ext cx="1600200" cy="14478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47" name="椭圆 69676"/>
          <p:cNvSpPr/>
          <p:nvPr/>
        </p:nvSpPr>
        <p:spPr>
          <a:xfrm>
            <a:off x="7286105" y="2249661"/>
            <a:ext cx="533400" cy="4572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48" name="直接连接符 69677"/>
          <p:cNvSpPr/>
          <p:nvPr/>
        </p:nvSpPr>
        <p:spPr>
          <a:xfrm flipH="1">
            <a:off x="7438505" y="2249661"/>
            <a:ext cx="76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49" name="直接连接符 69678"/>
          <p:cNvSpPr/>
          <p:nvPr/>
        </p:nvSpPr>
        <p:spPr>
          <a:xfrm>
            <a:off x="7743305" y="2630661"/>
            <a:ext cx="152400" cy="838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50" name="直接连接符 69679"/>
          <p:cNvSpPr/>
          <p:nvPr/>
        </p:nvSpPr>
        <p:spPr>
          <a:xfrm flipH="1" flipV="1">
            <a:off x="7971905" y="3545061"/>
            <a:ext cx="838200" cy="152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51" name="直接连接符 69680"/>
          <p:cNvSpPr/>
          <p:nvPr/>
        </p:nvSpPr>
        <p:spPr>
          <a:xfrm flipH="1">
            <a:off x="8276705" y="2859261"/>
            <a:ext cx="304800" cy="304800"/>
          </a:xfrm>
          <a:prstGeom prst="line">
            <a:avLst/>
          </a:prstGeom>
          <a:ln w="9525" cap="flat" cmpd="sng">
            <a:solidFill>
              <a:schemeClr val="folHlink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52" name="直接连接符 69681"/>
          <p:cNvSpPr/>
          <p:nvPr/>
        </p:nvSpPr>
        <p:spPr>
          <a:xfrm>
            <a:off x="7743305" y="2630661"/>
            <a:ext cx="838200" cy="152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53" name="直接连接符 69682"/>
          <p:cNvSpPr/>
          <p:nvPr/>
        </p:nvSpPr>
        <p:spPr>
          <a:xfrm flipH="1" flipV="1">
            <a:off x="8657705" y="2935461"/>
            <a:ext cx="152400" cy="685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54" name="直接连接符 69683"/>
          <p:cNvSpPr/>
          <p:nvPr/>
        </p:nvSpPr>
        <p:spPr>
          <a:xfrm>
            <a:off x="7438505" y="3240261"/>
            <a:ext cx="0" cy="152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  <p:sp>
        <p:nvSpPr>
          <p:cNvPr id="55" name="直接连接符 69684"/>
          <p:cNvSpPr/>
          <p:nvPr/>
        </p:nvSpPr>
        <p:spPr>
          <a:xfrm flipV="1">
            <a:off x="9038705" y="3087861"/>
            <a:ext cx="0" cy="76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algn="ctr"/>
            <a:endParaRPr lang="zh-CN" altLang="en-US">
              <a:latin typeface="Times New Roman" panose="02020603050405020304" pitchFamily="2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843411"/>
      </p:ext>
    </p:extLst>
  </p:cSld>
  <p:clrMapOvr>
    <a:masterClrMapping/>
  </p:clrMapOvr>
  <p:transition spd="slow" advTm="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5FAFA217-6D9B-417C-8A51-6ECF0CBA2E46}"/>
              </a:ext>
            </a:extLst>
          </p:cNvPr>
          <p:cNvSpPr txBox="1">
            <a:spLocks noChangeArrowheads="1"/>
          </p:cNvSpPr>
          <p:nvPr/>
        </p:nvSpPr>
        <p:spPr>
          <a:xfrm>
            <a:off x="1303838" y="930824"/>
            <a:ext cx="10004459" cy="5400675"/>
          </a:xfrm>
          <a:prstGeom prst="rect">
            <a:avLst/>
          </a:prstGeom>
          <a:noFill/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的任何一个子集，均可以有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{0, 1}</a:t>
            </a:r>
            <a:r>
              <a:rPr lang="en-US" altLang="zh-CN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中的一个函数与之对应，且不同的子集对应不同的函数。此外，任一函数也必存在一个子集与之对应。也就是说，在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的幂集与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{0, 1}</a:t>
            </a:r>
            <a:r>
              <a:rPr lang="en-US" altLang="zh-CN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之间存在一个双射函数。事实上只要取下述对应即可：对于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的子集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，令其对应于函数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Ψ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Ψ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定义为： </a:t>
            </a:r>
            <a:endParaRPr lang="zh-CN" altLang="es-EC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</a:t>
            </a:r>
            <a:r>
              <a:rPr lang="es-EC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  </a:t>
            </a:r>
            <a:r>
              <a:rPr lang="zh-CN" alt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C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</a:t>
            </a:r>
            <a:r>
              <a:rPr lang="es-EC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Ψ</a:t>
            </a:r>
            <a:r>
              <a:rPr lang="es-EC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s-EC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C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</a:p>
          <a:p>
            <a:pPr marL="609600" indent="-60960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 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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由此可见，这样的函数能够刻画集合，这种函数通常称为集合的特征函数</a:t>
            </a:r>
            <a:r>
              <a:rPr lang="zh-CN" altLang="en-US" sz="2400" dirty="0">
                <a:latin typeface="+mn-ea"/>
              </a:rPr>
              <a:t>。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516941F1-4469-4E4A-B8BF-39BE535BC024}"/>
              </a:ext>
            </a:extLst>
          </p:cNvPr>
          <p:cNvSpPr>
            <a:spLocks/>
          </p:cNvSpPr>
          <p:nvPr/>
        </p:nvSpPr>
        <p:spPr bwMode="auto">
          <a:xfrm>
            <a:off x="3813917" y="3553065"/>
            <a:ext cx="215900" cy="1081087"/>
          </a:xfrm>
          <a:prstGeom prst="leftBrace">
            <a:avLst>
              <a:gd name="adj1" fmla="val 5391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652E9D-CB89-17D0-9CB7-50706CCF4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8742"/>
      </p:ext>
    </p:extLst>
  </p:cSld>
  <p:clrMapOvr>
    <a:masterClrMapping/>
  </p:clrMapOvr>
  <p:transition spd="slow" advTm="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16DF9D-5416-48C6-B6D1-939591DBE47E}"/>
              </a:ext>
            </a:extLst>
          </p:cNvPr>
          <p:cNvSpPr txBox="1">
            <a:spLocks noChangeArrowheads="1"/>
          </p:cNvSpPr>
          <p:nvPr/>
        </p:nvSpPr>
        <p:spPr>
          <a:xfrm>
            <a:off x="1429287" y="799780"/>
            <a:ext cx="8569325" cy="5472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52600" lvl="3" indent="-381000" algn="just">
              <a:lnSpc>
                <a:spcPct val="120000"/>
              </a:lnSpc>
              <a:buFontTx/>
              <a:buNone/>
            </a:pPr>
            <a:endParaRPr lang="en-US" altLang="zh-CN" sz="2400" b="1" dirty="0"/>
          </a:p>
          <a:p>
            <a:pPr marL="609600" indent="-609600" algn="just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b="1" dirty="0"/>
              <a:t>          </a:t>
            </a:r>
            <a:r>
              <a:rPr lang="zh-CN" altLang="en-US" sz="2400" b="1" dirty="0"/>
              <a:t>正是这一点上，美国控制论专家扎德（</a:t>
            </a:r>
            <a:r>
              <a:rPr lang="en-US" altLang="zh-CN" sz="2400" b="1" dirty="0"/>
              <a:t>L. A. Zadeh</a:t>
            </a:r>
            <a:r>
              <a:rPr lang="zh-CN" altLang="en-US" sz="2400" b="1" dirty="0"/>
              <a:t>）教授提出了把 </a:t>
            </a:r>
            <a:r>
              <a:rPr lang="en-US" altLang="zh-CN" sz="2400" b="1" dirty="0"/>
              <a:t>0.5 </a:t>
            </a:r>
            <a:r>
              <a:rPr lang="zh-CN" altLang="en-US" sz="2400" b="1" dirty="0"/>
              <a:t>理解成属于集合 </a:t>
            </a:r>
            <a:r>
              <a:rPr lang="en-US" altLang="zh-CN" sz="2400" b="1" dirty="0"/>
              <a:t>A </a:t>
            </a:r>
            <a:r>
              <a:rPr lang="zh-CN" altLang="en-US" sz="2400" b="1" dirty="0"/>
              <a:t>的程度，也就是说，</a:t>
            </a:r>
            <a:r>
              <a:rPr lang="en-US" altLang="zh-CN" sz="2400" b="1" dirty="0"/>
              <a:t>x </a:t>
            </a:r>
            <a:r>
              <a:rPr lang="zh-CN" altLang="en-US" sz="2400" b="1" dirty="0"/>
              <a:t>既不是完全属于所考虑的集合 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，也不是完全不属于集合 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。按照这样的理解，集合 </a:t>
            </a:r>
            <a:r>
              <a:rPr lang="en-US" altLang="zh-CN" sz="2400" b="1" dirty="0"/>
              <a:t>A </a:t>
            </a:r>
            <a:r>
              <a:rPr lang="zh-CN" altLang="en-US" sz="2400" b="1" dirty="0"/>
              <a:t>与以前所讨论过的集合是不同的。于是，从 </a:t>
            </a:r>
            <a:r>
              <a:rPr lang="en-US" altLang="zh-CN" sz="2400" b="1" i="1" dirty="0"/>
              <a:t>U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到闭区间 </a:t>
            </a:r>
            <a:r>
              <a:rPr lang="en-US" altLang="zh-CN" sz="2400" b="1" dirty="0"/>
              <a:t>[0, 1] </a:t>
            </a:r>
            <a:r>
              <a:rPr lang="zh-CN" altLang="en-US" sz="2400" b="1" dirty="0"/>
              <a:t>的一个函数，定义了一个新的集合，对于这个集合可能有一些元素部分地属于它。这样一来，把集合的特征函数取值的范围从 </a:t>
            </a:r>
            <a:r>
              <a:rPr lang="en-US" altLang="zh-CN" sz="2400" b="1" dirty="0"/>
              <a:t>{0, 1} </a:t>
            </a:r>
            <a:r>
              <a:rPr lang="zh-CN" altLang="en-US" sz="2400" b="1" dirty="0"/>
              <a:t>扩大到闭区间 </a:t>
            </a:r>
            <a:r>
              <a:rPr lang="en-US" altLang="zh-CN" sz="2400" b="1" dirty="0"/>
              <a:t>[0, 1]</a:t>
            </a:r>
            <a:r>
              <a:rPr lang="zh-CN" altLang="en-US" sz="2400" b="1" dirty="0"/>
              <a:t>，定义出了与已讨论过的集合概念不同的集合，称为模糊（</a:t>
            </a:r>
            <a:r>
              <a:rPr lang="en-US" altLang="zh-CN" sz="2400" b="1" dirty="0"/>
              <a:t>Fuzzy</a:t>
            </a:r>
            <a:r>
              <a:rPr lang="zh-CN" altLang="en-US" sz="2400" b="1" dirty="0"/>
              <a:t>）子集。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BC37B59-5FDE-C65C-C0A5-92A10C81F5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259" y="20638"/>
            <a:ext cx="5761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 Specific Relations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948621"/>
      </p:ext>
    </p:extLst>
  </p:cSld>
  <p:clrMapOvr>
    <a:masterClrMapping/>
  </p:clrMapOvr>
  <p:transition spd="slow" advTm="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quiz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7A5A99-1B61-46C8-AB05-84A22A8EA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5" y="1277848"/>
            <a:ext cx="10197737" cy="498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97196"/>
      </p:ext>
    </p:extLst>
  </p:cSld>
  <p:clrMapOvr>
    <a:masterClrMapping/>
  </p:clrMapOvr>
  <p:transition spd="slow" advTm="0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quiz</a:t>
            </a: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BAC0FE-EB30-4E4D-B7B2-417456055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079" y="1282889"/>
            <a:ext cx="9919063" cy="46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58566"/>
      </p:ext>
    </p:extLst>
  </p:cSld>
  <p:clrMapOvr>
    <a:masterClrMapping/>
  </p:clrMapOvr>
  <p:transition spd="slow" advTm="0">
    <p:wipe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3430</TotalTime>
  <Words>4193</Words>
  <Application>Microsoft Office PowerPoint</Application>
  <PresentationFormat>宽屏</PresentationFormat>
  <Paragraphs>552</Paragraphs>
  <Slides>57</Slides>
  <Notes>57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57</vt:i4>
      </vt:variant>
    </vt:vector>
  </HeadingPairs>
  <TitlesOfParts>
    <vt:vector size="83" baseType="lpstr">
      <vt:lpstr>Arial Unicode MS</vt:lpstr>
      <vt:lpstr>等线</vt:lpstr>
      <vt:lpstr>等线 Light</vt:lpstr>
      <vt:lpstr>黑体</vt:lpstr>
      <vt:lpstr>KaiTi</vt:lpstr>
      <vt:lpstr>宋体</vt:lpstr>
      <vt:lpstr>宋体</vt:lpstr>
      <vt:lpstr>Microsoft YaHei</vt:lpstr>
      <vt:lpstr>Microsoft YaHei Light</vt:lpstr>
      <vt:lpstr>Arial</vt:lpstr>
      <vt:lpstr>Arial Black</vt:lpstr>
      <vt:lpstr>Arial Narrow</vt:lpstr>
      <vt:lpstr>Comic Sans MS</vt:lpstr>
      <vt:lpstr>Georgia</vt:lpstr>
      <vt:lpstr>Lucida Handwriting</vt:lpstr>
      <vt:lpstr>Monotype Corsiva</vt:lpstr>
      <vt:lpstr>Segoe UI Semibold</vt:lpstr>
      <vt:lpstr>Symbol</vt:lpstr>
      <vt:lpstr>Tahoma</vt:lpstr>
      <vt:lpstr>Times New Roman</vt:lpstr>
      <vt:lpstr>Wingdings</vt:lpstr>
      <vt:lpstr>Office 主题​​</vt:lpstr>
      <vt:lpstr>Equation.3</vt:lpstr>
      <vt:lpstr>公式</vt:lpstr>
      <vt:lpstr>BMP 图像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wyq</dc:creator>
  <cp:lastModifiedBy>y z</cp:lastModifiedBy>
  <cp:revision>44</cp:revision>
  <dcterms:created xsi:type="dcterms:W3CDTF">2021-11-05T13:12:46Z</dcterms:created>
  <dcterms:modified xsi:type="dcterms:W3CDTF">2025-12-16T08:36:57Z</dcterms:modified>
</cp:coreProperties>
</file>